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slideLayouts/slideLayout3.xml" ContentType="application/vnd.openxmlformats-officedocument.presentationml.slideLayout+xml"/>
  <Override PartName="/ppt/theme/theme3.xml" ContentType="application/vnd.openxmlformats-officedocument.theme+xml"/>
  <Override PartName="/ppt/slideLayouts/slideLayout4.xml" ContentType="application/vnd.openxmlformats-officedocument.presentationml.slideLayout+xml"/>
  <Override PartName="/ppt/theme/theme4.xml" ContentType="application/vnd.openxmlformats-officedocument.theme+xml"/>
  <Override PartName="/ppt/slideLayouts/slideLayout5.xml" ContentType="application/vnd.openxmlformats-officedocument.presentationml.slideLayout+xml"/>
  <Override PartName="/ppt/theme/theme5.xml" ContentType="application/vnd.openxmlformats-officedocument.theme+xml"/>
  <Override PartName="/ppt/slideLayouts/slideLayout6.xml" ContentType="application/vnd.openxmlformats-officedocument.presentationml.slideLayout+xml"/>
  <Override PartName="/ppt/theme/theme6.xml" ContentType="application/vnd.openxmlformats-officedocument.theme+xml"/>
  <Override PartName="/ppt/theme/theme7.xml" ContentType="application/vnd.openxmlformats-officedocument.theme+xml"/>
  <Override PartName="/ppt/theme/theme8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  <p:sldMasterId id="2147483652" r:id="rId2"/>
    <p:sldMasterId id="2147483655" r:id="rId3"/>
    <p:sldMasterId id="2147483663" r:id="rId4"/>
    <p:sldMasterId id="2147483657" r:id="rId5"/>
    <p:sldMasterId id="2147483659" r:id="rId6"/>
  </p:sldMasterIdLst>
  <p:notesMasterIdLst>
    <p:notesMasterId r:id="rId23"/>
  </p:notesMasterIdLst>
  <p:handoutMasterIdLst>
    <p:handoutMasterId r:id="rId24"/>
  </p:handoutMasterIdLst>
  <p:sldIdLst>
    <p:sldId id="286" r:id="rId7"/>
    <p:sldId id="283" r:id="rId8"/>
    <p:sldId id="284" r:id="rId9"/>
    <p:sldId id="297" r:id="rId10"/>
    <p:sldId id="285" r:id="rId11"/>
    <p:sldId id="293" r:id="rId12"/>
    <p:sldId id="295" r:id="rId13"/>
    <p:sldId id="296" r:id="rId14"/>
    <p:sldId id="298" r:id="rId15"/>
    <p:sldId id="299" r:id="rId16"/>
    <p:sldId id="291" r:id="rId17"/>
    <p:sldId id="287" r:id="rId18"/>
    <p:sldId id="289" r:id="rId19"/>
    <p:sldId id="290" r:id="rId20"/>
    <p:sldId id="292" r:id="rId21"/>
    <p:sldId id="271" r:id="rId22"/>
  </p:sldIdLst>
  <p:sldSz cx="9144000" cy="5143500" type="screen16x9"/>
  <p:notesSz cx="6858000" cy="9144000"/>
  <p:defaultTextStyle>
    <a:defPPr>
      <a:defRPr lang="pl-P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71">
          <p15:clr>
            <a:srgbClr val="A4A3A4"/>
          </p15:clr>
        </p15:guide>
        <p15:guide id="2" orient="horz" pos="3051">
          <p15:clr>
            <a:srgbClr val="A4A3A4"/>
          </p15:clr>
        </p15:guide>
        <p15:guide id="3" orient="horz" pos="845">
          <p15:clr>
            <a:srgbClr val="A4A3A4"/>
          </p15:clr>
        </p15:guide>
        <p15:guide id="4" orient="horz" pos="913">
          <p15:clr>
            <a:srgbClr val="A4A3A4"/>
          </p15:clr>
        </p15:guide>
        <p15:guide id="5" orient="horz" pos="1576">
          <p15:clr>
            <a:srgbClr val="A4A3A4"/>
          </p15:clr>
        </p15:guide>
        <p15:guide id="6" orient="horz" pos="1644">
          <p15:clr>
            <a:srgbClr val="A4A3A4"/>
          </p15:clr>
        </p15:guide>
        <p15:guide id="7" pos="239">
          <p15:clr>
            <a:srgbClr val="A4A3A4"/>
          </p15:clr>
        </p15:guide>
        <p15:guide id="8" pos="1963">
          <p15:clr>
            <a:srgbClr val="A4A3A4"/>
          </p15:clr>
        </p15:guide>
        <p15:guide id="9" pos="2027">
          <p15:clr>
            <a:srgbClr val="A4A3A4"/>
          </p15:clr>
        </p15:guide>
        <p15:guide id="10" pos="1137">
          <p15:clr>
            <a:srgbClr val="A4A3A4"/>
          </p15:clr>
        </p15:guide>
        <p15:guide id="11" pos="1055">
          <p15:clr>
            <a:srgbClr val="A4A3A4"/>
          </p15:clr>
        </p15:guide>
        <p15:guide id="12" pos="5499">
          <p15:clr>
            <a:srgbClr val="A4A3A4"/>
          </p15:clr>
        </p15:guide>
        <p15:guide id="13" pos="2833">
          <p15:clr>
            <a:srgbClr val="A4A3A4"/>
          </p15:clr>
        </p15:guide>
        <p15:guide id="14" pos="290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7BC1F"/>
    <a:srgbClr val="35387F"/>
    <a:srgbClr val="2DBCD3"/>
    <a:srgbClr val="FF9E1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 pośredni 2 — Ak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A111915-BE36-4E01-A7E5-04B1672EAD32}" styleName="Styl jasny 2 — Akcent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22838BEF-8BB2-4498-84A7-C5851F593DF1}" styleName="Styl pośredni 4 — Ak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8272" autoAdjust="0"/>
    <p:restoredTop sz="94737" autoAdjust="0"/>
  </p:normalViewPr>
  <p:slideViewPr>
    <p:cSldViewPr snapToGrid="0" snapToObjects="1">
      <p:cViewPr varScale="1">
        <p:scale>
          <a:sx n="83" d="100"/>
          <a:sy n="83" d="100"/>
        </p:scale>
        <p:origin x="96" y="52"/>
      </p:cViewPr>
      <p:guideLst>
        <p:guide orient="horz" pos="171"/>
        <p:guide orient="horz" pos="3051"/>
        <p:guide orient="horz" pos="845"/>
        <p:guide orient="horz" pos="913"/>
        <p:guide orient="horz" pos="1576"/>
        <p:guide orient="horz" pos="1644"/>
        <p:guide pos="239"/>
        <p:guide pos="1963"/>
        <p:guide pos="2027"/>
        <p:guide pos="1137"/>
        <p:guide pos="1055"/>
        <p:guide pos="5499"/>
        <p:guide pos="2833"/>
        <p:guide pos="2901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 snapToObjects="1">
      <p:cViewPr varScale="1">
        <p:scale>
          <a:sx n="69" d="100"/>
          <a:sy n="69" d="100"/>
        </p:scale>
        <p:origin x="-3318" y="-108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5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5.xml"/><Relationship Id="rId24" Type="http://schemas.openxmlformats.org/officeDocument/2006/relationships/handoutMaster" Target="handoutMasters/handoutMaster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9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agłówk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E3A6D61-BA17-4843-8124-7532809BA5D6}" type="datetimeFigureOut">
              <a:rPr lang="pl-PL" smtClean="0"/>
              <a:t>18.10.2021</a:t>
            </a:fld>
            <a:endParaRPr lang="pl-PL"/>
          </a:p>
        </p:txBody>
      </p:sp>
      <p:sp>
        <p:nvSpPr>
          <p:cNvPr id="4" name="Symbol zastępczy stopki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5" name="Symbol zastępczy numeru slajdu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BE25324-EBE5-4D7F-81F7-A08658C6FD80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08698426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agłówk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D45D437-BF50-48AE-AEAF-A885A5240F23}" type="datetimeFigureOut">
              <a:rPr lang="pl-PL" smtClean="0"/>
              <a:t>18.10.2021</a:t>
            </a:fld>
            <a:endParaRPr lang="pl-PL"/>
          </a:p>
        </p:txBody>
      </p:sp>
      <p:sp>
        <p:nvSpPr>
          <p:cNvPr id="4" name="Symbol zastępczy obrazu slajdu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l-PL"/>
          </a:p>
        </p:txBody>
      </p:sp>
      <p:sp>
        <p:nvSpPr>
          <p:cNvPr id="5" name="Symbol zastępczy notatek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D804332-058A-402B-ACF4-2C24826BE43B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6612154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D804332-058A-402B-ACF4-2C24826BE43B}" type="slidenum">
              <a:rPr lang="pl-PL" smtClean="0"/>
              <a:t>16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89186039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ytuł 1"/>
          <p:cNvSpPr>
            <a:spLocks noGrp="1"/>
          </p:cNvSpPr>
          <p:nvPr>
            <p:ph type="ctrTitle"/>
          </p:nvPr>
        </p:nvSpPr>
        <p:spPr>
          <a:xfrm>
            <a:off x="2800858" y="2639652"/>
            <a:ext cx="3731559" cy="1101725"/>
          </a:xfrm>
          <a:prstGeom prst="rect">
            <a:avLst/>
          </a:prstGeom>
        </p:spPr>
        <p:txBody>
          <a:bodyPr/>
          <a:lstStyle>
            <a:lvl1pPr algn="ctr">
              <a:defRPr sz="2400" b="1">
                <a:solidFill>
                  <a:srgbClr val="35387F"/>
                </a:solidFill>
              </a:defRPr>
            </a:lvl1pPr>
          </a:lstStyle>
          <a:p>
            <a:r>
              <a:rPr lang="pl-PL" dirty="0"/>
              <a:t>Kliknij, aby edytować styl</a:t>
            </a:r>
          </a:p>
        </p:txBody>
      </p:sp>
      <p:sp>
        <p:nvSpPr>
          <p:cNvPr id="8" name="Podtytuł 2"/>
          <p:cNvSpPr>
            <a:spLocks noGrp="1"/>
          </p:cNvSpPr>
          <p:nvPr>
            <p:ph type="subTitle" idx="1"/>
          </p:nvPr>
        </p:nvSpPr>
        <p:spPr>
          <a:xfrm>
            <a:off x="2800857" y="3870758"/>
            <a:ext cx="3731559" cy="441894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400" b="0">
                <a:solidFill>
                  <a:srgbClr val="35387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l-PL" dirty="0"/>
              <a:t>Kliknij, aby edytować styl wzorca podtytułu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319903" y="1891145"/>
            <a:ext cx="8239481" cy="2876118"/>
          </a:xfrm>
          <a:prstGeom prst="rect">
            <a:avLst/>
          </a:prstGeom>
        </p:spPr>
        <p:txBody>
          <a:bodyPr/>
          <a:lstStyle>
            <a:lvl1pPr marL="342900" indent="-342900" algn="l">
              <a:buFont typeface="Arial" panose="020B0604020202020204" pitchFamily="34" charset="0"/>
              <a:buChar char="•"/>
              <a:defRPr sz="2000" b="0">
                <a:solidFill>
                  <a:srgbClr val="35387F"/>
                </a:solidFill>
              </a:defRPr>
            </a:lvl1pPr>
            <a:lvl2pPr marL="457200" indent="0" algn="l">
              <a:buNone/>
              <a:defRPr sz="2000" b="0"/>
            </a:lvl2pPr>
            <a:lvl3pPr marL="914400" indent="0" algn="l">
              <a:buNone/>
              <a:defRPr sz="2000" b="0"/>
            </a:lvl3pPr>
            <a:lvl4pPr marL="1371600" indent="0" algn="l">
              <a:buNone/>
              <a:defRPr sz="2000" b="0"/>
            </a:lvl4pPr>
            <a:lvl5pPr marL="1828800" indent="0" algn="l">
              <a:buNone/>
              <a:defRPr sz="2000" b="0"/>
            </a:lvl5pPr>
          </a:lstStyle>
          <a:p>
            <a:pPr lvl="0"/>
            <a:r>
              <a:rPr lang="pl-PL" dirty="0"/>
              <a:t>Kliknij, aby edytować style wzorca tekstu</a:t>
            </a:r>
          </a:p>
          <a:p>
            <a:pPr lvl="0"/>
            <a:r>
              <a:rPr lang="pl-PL" dirty="0"/>
              <a:t>Drugi poziom</a:t>
            </a:r>
          </a:p>
          <a:p>
            <a:pPr lvl="0"/>
            <a:r>
              <a:rPr lang="pl-PL" dirty="0"/>
              <a:t>Trzeci poziom</a:t>
            </a:r>
          </a:p>
          <a:p>
            <a:pPr lvl="0"/>
            <a:r>
              <a:rPr lang="pl-PL" dirty="0"/>
              <a:t>Czwarty poziom</a:t>
            </a:r>
          </a:p>
          <a:p>
            <a:pPr lvl="0"/>
            <a:r>
              <a:rPr lang="pl-PL" dirty="0"/>
              <a:t>Piąty poziom</a:t>
            </a:r>
          </a:p>
        </p:txBody>
      </p:sp>
      <p:sp>
        <p:nvSpPr>
          <p:cNvPr id="5" name="Tytuł 1">
            <a:extLst>
              <a:ext uri="{FF2B5EF4-FFF2-40B4-BE49-F238E27FC236}">
                <a16:creationId xmlns:a16="http://schemas.microsoft.com/office/drawing/2014/main" id="{B00A8A2F-A2B0-4ABD-9C5C-8285E16506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43137" y="298196"/>
            <a:ext cx="6506007" cy="507077"/>
          </a:xfrm>
          <a:prstGeom prst="rect">
            <a:avLst/>
          </a:prstGeom>
        </p:spPr>
        <p:txBody>
          <a:bodyPr/>
          <a:lstStyle>
            <a:lvl1pPr algn="ctr">
              <a:defRPr sz="2400" b="1">
                <a:solidFill>
                  <a:srgbClr val="35387F"/>
                </a:solidFill>
              </a:defRPr>
            </a:lvl1pPr>
          </a:lstStyle>
          <a:p>
            <a:r>
              <a:rPr lang="pl-PL" dirty="0"/>
              <a:t>Kliknij, aby edytować styl</a:t>
            </a:r>
          </a:p>
        </p:txBody>
      </p:sp>
    </p:spTree>
    <p:extLst>
      <p:ext uri="{BB962C8B-B14F-4D97-AF65-F5344CB8AC3E}">
        <p14:creationId xmlns:p14="http://schemas.microsoft.com/office/powerpoint/2010/main" val="6535517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ymbol zastępczy zawartości 2"/>
          <p:cNvSpPr>
            <a:spLocks noGrp="1"/>
          </p:cNvSpPr>
          <p:nvPr>
            <p:ph idx="13"/>
          </p:nvPr>
        </p:nvSpPr>
        <p:spPr>
          <a:xfrm>
            <a:off x="3290341" y="1514944"/>
            <a:ext cx="5269043" cy="3252319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000" b="0">
                <a:solidFill>
                  <a:srgbClr val="35387F"/>
                </a:solidFill>
              </a:defRPr>
            </a:lvl1pPr>
            <a:lvl2pPr marL="457200" indent="0" algn="l">
              <a:buNone/>
              <a:defRPr sz="2000" b="0"/>
            </a:lvl2pPr>
            <a:lvl3pPr marL="914400" indent="0" algn="l">
              <a:buNone/>
              <a:defRPr sz="2000" b="0"/>
            </a:lvl3pPr>
            <a:lvl4pPr marL="1371600" indent="0" algn="l">
              <a:buNone/>
              <a:defRPr sz="2000" b="0"/>
            </a:lvl4pPr>
            <a:lvl5pPr marL="1828800" indent="0" algn="l">
              <a:buNone/>
              <a:defRPr sz="2000" b="0"/>
            </a:lvl5pPr>
          </a:lstStyle>
          <a:p>
            <a:pPr lvl="0"/>
            <a:r>
              <a:rPr lang="pl-PL" dirty="0"/>
              <a:t>Kliknij, aby edytować style wzorca tekstu</a:t>
            </a:r>
          </a:p>
          <a:p>
            <a:pPr lvl="0"/>
            <a:r>
              <a:rPr lang="pl-PL" dirty="0"/>
              <a:t>Drugi poziom</a:t>
            </a:r>
          </a:p>
          <a:p>
            <a:pPr lvl="0"/>
            <a:r>
              <a:rPr lang="pl-PL" dirty="0"/>
              <a:t>Trzeci poziom</a:t>
            </a:r>
          </a:p>
          <a:p>
            <a:pPr lvl="0"/>
            <a:r>
              <a:rPr lang="pl-PL" dirty="0"/>
              <a:t>Czwarty poziom</a:t>
            </a:r>
          </a:p>
          <a:p>
            <a:pPr lvl="0"/>
            <a:r>
              <a:rPr lang="pl-PL" dirty="0"/>
              <a:t>Piąty poziom</a:t>
            </a:r>
          </a:p>
        </p:txBody>
      </p:sp>
      <p:sp>
        <p:nvSpPr>
          <p:cNvPr id="11" name="Symbol zastępczy numeru slajdu 5"/>
          <p:cNvSpPr>
            <a:spLocks noGrp="1"/>
          </p:cNvSpPr>
          <p:nvPr>
            <p:ph type="sldNum" sz="quarter" idx="12"/>
          </p:nvPr>
        </p:nvSpPr>
        <p:spPr>
          <a:xfrm>
            <a:off x="8305800" y="4904581"/>
            <a:ext cx="571500" cy="274637"/>
          </a:xfrm>
          <a:prstGeom prst="rect">
            <a:avLst/>
          </a:prstGeom>
        </p:spPr>
        <p:txBody>
          <a:bodyPr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fld id="{D9BB9B20-3669-4E1C-831B-A75501958C0E}" type="slidenum">
              <a:rPr lang="pl-PL" smtClean="0"/>
              <a:pPr/>
              <a:t>‹#›</a:t>
            </a:fld>
            <a:r>
              <a:rPr lang="pl-PL"/>
              <a:t> </a:t>
            </a:r>
            <a:endParaRPr lang="pl-PL" dirty="0"/>
          </a:p>
        </p:txBody>
      </p:sp>
      <p:sp>
        <p:nvSpPr>
          <p:cNvPr id="5" name="Tytuł 1">
            <a:extLst>
              <a:ext uri="{FF2B5EF4-FFF2-40B4-BE49-F238E27FC236}">
                <a16:creationId xmlns:a16="http://schemas.microsoft.com/office/drawing/2014/main" id="{733B5C40-9B59-4B4C-B60B-464A5FD7D8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43137" y="298196"/>
            <a:ext cx="6506007" cy="507077"/>
          </a:xfrm>
          <a:prstGeom prst="rect">
            <a:avLst/>
          </a:prstGeom>
        </p:spPr>
        <p:txBody>
          <a:bodyPr/>
          <a:lstStyle>
            <a:lvl1pPr algn="ctr">
              <a:defRPr sz="2400" b="1">
                <a:solidFill>
                  <a:srgbClr val="35387F"/>
                </a:solidFill>
              </a:defRPr>
            </a:lvl1pPr>
          </a:lstStyle>
          <a:p>
            <a:r>
              <a:rPr lang="pl-PL" dirty="0"/>
              <a:t>Kliknij, aby edytować styl</a:t>
            </a:r>
          </a:p>
        </p:txBody>
      </p:sp>
    </p:spTree>
    <p:extLst>
      <p:ext uri="{BB962C8B-B14F-4D97-AF65-F5344CB8AC3E}">
        <p14:creationId xmlns:p14="http://schemas.microsoft.com/office/powerpoint/2010/main" val="2039932371"/>
      </p:ext>
    </p:extLst>
  </p:cSld>
  <p:clrMapOvr>
    <a:masterClrMapping/>
  </p:clrMapOvr>
  <p:hf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ymbol zastępczy zawartości 2"/>
          <p:cNvSpPr>
            <a:spLocks noGrp="1"/>
          </p:cNvSpPr>
          <p:nvPr>
            <p:ph idx="13"/>
          </p:nvPr>
        </p:nvSpPr>
        <p:spPr>
          <a:xfrm>
            <a:off x="464344" y="2270017"/>
            <a:ext cx="8172449" cy="2495947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000" b="0">
                <a:solidFill>
                  <a:srgbClr val="35387F"/>
                </a:solidFill>
              </a:defRPr>
            </a:lvl1pPr>
            <a:lvl2pPr marL="457200" indent="0" algn="l">
              <a:buNone/>
              <a:defRPr sz="2000" b="0"/>
            </a:lvl2pPr>
            <a:lvl3pPr marL="914400" indent="0" algn="l">
              <a:buNone/>
              <a:defRPr sz="2000" b="0"/>
            </a:lvl3pPr>
            <a:lvl4pPr marL="1371600" indent="0" algn="l">
              <a:buNone/>
              <a:defRPr sz="2000" b="0"/>
            </a:lvl4pPr>
            <a:lvl5pPr marL="1828800" indent="0" algn="l">
              <a:buNone/>
              <a:defRPr sz="2000" b="0"/>
            </a:lvl5pPr>
          </a:lstStyle>
          <a:p>
            <a:pPr lvl="0"/>
            <a:r>
              <a:rPr lang="pl-PL" dirty="0"/>
              <a:t>Kliknij, aby edytować style wzorca tekstu</a:t>
            </a:r>
          </a:p>
          <a:p>
            <a:pPr lvl="0"/>
            <a:r>
              <a:rPr lang="pl-PL" dirty="0"/>
              <a:t>Drugi poziom</a:t>
            </a:r>
          </a:p>
          <a:p>
            <a:pPr lvl="0"/>
            <a:r>
              <a:rPr lang="pl-PL" dirty="0"/>
              <a:t>Trzeci poziom</a:t>
            </a:r>
          </a:p>
          <a:p>
            <a:pPr lvl="0"/>
            <a:r>
              <a:rPr lang="pl-PL" dirty="0"/>
              <a:t>Czwarty poziom</a:t>
            </a:r>
          </a:p>
          <a:p>
            <a:pPr lvl="0"/>
            <a:r>
              <a:rPr lang="pl-PL" dirty="0"/>
              <a:t>Piąty poziom</a:t>
            </a:r>
          </a:p>
        </p:txBody>
      </p:sp>
      <p:sp>
        <p:nvSpPr>
          <p:cNvPr id="11" name="Symbol zastępczy numeru slajdu 5"/>
          <p:cNvSpPr>
            <a:spLocks noGrp="1"/>
          </p:cNvSpPr>
          <p:nvPr>
            <p:ph type="sldNum" sz="quarter" idx="12"/>
          </p:nvPr>
        </p:nvSpPr>
        <p:spPr>
          <a:xfrm>
            <a:off x="8305800" y="4904581"/>
            <a:ext cx="571500" cy="274637"/>
          </a:xfrm>
          <a:prstGeom prst="rect">
            <a:avLst/>
          </a:prstGeom>
        </p:spPr>
        <p:txBody>
          <a:bodyPr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fld id="{D9BB9B20-3669-4E1C-831B-A75501958C0E}" type="slidenum">
              <a:rPr lang="pl-PL" smtClean="0"/>
              <a:pPr/>
              <a:t>‹#›</a:t>
            </a:fld>
            <a:r>
              <a:rPr lang="pl-PL"/>
              <a:t> </a:t>
            </a:r>
            <a:endParaRPr lang="pl-PL" dirty="0"/>
          </a:p>
        </p:txBody>
      </p:sp>
      <p:sp>
        <p:nvSpPr>
          <p:cNvPr id="5" name="Tytuł 1">
            <a:extLst>
              <a:ext uri="{FF2B5EF4-FFF2-40B4-BE49-F238E27FC236}">
                <a16:creationId xmlns:a16="http://schemas.microsoft.com/office/drawing/2014/main" id="{898A30D2-A731-4845-A819-933AC4D6D0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43137" y="298196"/>
            <a:ext cx="6506007" cy="507077"/>
          </a:xfrm>
          <a:prstGeom prst="rect">
            <a:avLst/>
          </a:prstGeom>
        </p:spPr>
        <p:txBody>
          <a:bodyPr/>
          <a:lstStyle>
            <a:lvl1pPr algn="ctr">
              <a:defRPr sz="2400" b="1">
                <a:solidFill>
                  <a:srgbClr val="35387F"/>
                </a:solidFill>
              </a:defRPr>
            </a:lvl1pPr>
          </a:lstStyle>
          <a:p>
            <a:r>
              <a:rPr lang="pl-PL" dirty="0"/>
              <a:t>Kliknij, aby edytować styl</a:t>
            </a:r>
          </a:p>
        </p:txBody>
      </p:sp>
    </p:spTree>
    <p:extLst>
      <p:ext uri="{BB962C8B-B14F-4D97-AF65-F5344CB8AC3E}">
        <p14:creationId xmlns:p14="http://schemas.microsoft.com/office/powerpoint/2010/main" val="3884412443"/>
      </p:ext>
    </p:extLst>
  </p:cSld>
  <p:clrMapOvr>
    <a:masterClrMapping/>
  </p:clrMapOvr>
  <p:hf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ymbol zastępczy zawartości 2"/>
          <p:cNvSpPr>
            <a:spLocks noGrp="1"/>
          </p:cNvSpPr>
          <p:nvPr>
            <p:ph idx="13"/>
          </p:nvPr>
        </p:nvSpPr>
        <p:spPr>
          <a:xfrm>
            <a:off x="523875" y="1514944"/>
            <a:ext cx="8035509" cy="3252319"/>
          </a:xfrm>
          <a:prstGeom prst="rect">
            <a:avLst/>
          </a:prstGeom>
        </p:spPr>
        <p:txBody>
          <a:bodyPr/>
          <a:lstStyle>
            <a:lvl1pPr marL="342900" indent="-342900" algn="l">
              <a:buFont typeface="Arial" panose="020B0604020202020204" pitchFamily="34" charset="0"/>
              <a:buChar char="•"/>
              <a:defRPr sz="2000" b="0">
                <a:solidFill>
                  <a:srgbClr val="35387F"/>
                </a:solidFill>
              </a:defRPr>
            </a:lvl1pPr>
            <a:lvl2pPr marL="457200" indent="0" algn="l">
              <a:buNone/>
              <a:defRPr sz="2000" b="0"/>
            </a:lvl2pPr>
            <a:lvl3pPr marL="914400" indent="0" algn="l">
              <a:buNone/>
              <a:defRPr sz="2000" b="0"/>
            </a:lvl3pPr>
            <a:lvl4pPr marL="1371600" indent="0" algn="l">
              <a:buNone/>
              <a:defRPr sz="2000" b="0"/>
            </a:lvl4pPr>
            <a:lvl5pPr marL="1828800" indent="0" algn="l">
              <a:buNone/>
              <a:defRPr sz="2000" b="0"/>
            </a:lvl5pPr>
          </a:lstStyle>
          <a:p>
            <a:pPr lvl="0"/>
            <a:r>
              <a:rPr lang="pl-PL" dirty="0"/>
              <a:t>Kliknij, aby edytować style wzorca tekstu</a:t>
            </a:r>
          </a:p>
          <a:p>
            <a:pPr lvl="0"/>
            <a:r>
              <a:rPr lang="pl-PL" dirty="0"/>
              <a:t>Drugi poziom</a:t>
            </a:r>
          </a:p>
          <a:p>
            <a:pPr lvl="0"/>
            <a:r>
              <a:rPr lang="pl-PL" dirty="0"/>
              <a:t>Trzeci poziom</a:t>
            </a:r>
          </a:p>
          <a:p>
            <a:pPr lvl="0"/>
            <a:r>
              <a:rPr lang="pl-PL" dirty="0"/>
              <a:t>Czwarty poziom</a:t>
            </a:r>
          </a:p>
          <a:p>
            <a:pPr lvl="0"/>
            <a:r>
              <a:rPr lang="pl-PL" dirty="0"/>
              <a:t>Piąty poziom</a:t>
            </a:r>
          </a:p>
        </p:txBody>
      </p:sp>
      <p:sp>
        <p:nvSpPr>
          <p:cNvPr id="5" name="Symbol zastępczy numeru slajdu 5"/>
          <p:cNvSpPr>
            <a:spLocks noGrp="1"/>
          </p:cNvSpPr>
          <p:nvPr>
            <p:ph type="sldNum" sz="quarter" idx="12"/>
          </p:nvPr>
        </p:nvSpPr>
        <p:spPr>
          <a:xfrm>
            <a:off x="8305800" y="4904581"/>
            <a:ext cx="571500" cy="274637"/>
          </a:xfrm>
          <a:prstGeom prst="rect">
            <a:avLst/>
          </a:prstGeom>
        </p:spPr>
        <p:txBody>
          <a:bodyPr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fld id="{D9BB9B20-3669-4E1C-831B-A75501958C0E}" type="slidenum">
              <a:rPr lang="pl-PL" smtClean="0"/>
              <a:pPr/>
              <a:t>‹#›</a:t>
            </a:fld>
            <a:r>
              <a:rPr lang="pl-PL"/>
              <a:t> </a:t>
            </a:r>
            <a:endParaRPr lang="pl-PL" dirty="0"/>
          </a:p>
        </p:txBody>
      </p:sp>
      <p:sp>
        <p:nvSpPr>
          <p:cNvPr id="6" name="Tytuł 1">
            <a:extLst>
              <a:ext uri="{FF2B5EF4-FFF2-40B4-BE49-F238E27FC236}">
                <a16:creationId xmlns:a16="http://schemas.microsoft.com/office/drawing/2014/main" id="{95F1F9F5-47EA-4437-80CC-A5686E95B6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43137" y="298196"/>
            <a:ext cx="6506007" cy="507077"/>
          </a:xfrm>
          <a:prstGeom prst="rect">
            <a:avLst/>
          </a:prstGeom>
        </p:spPr>
        <p:txBody>
          <a:bodyPr/>
          <a:lstStyle>
            <a:lvl1pPr algn="ctr">
              <a:defRPr sz="2400" b="1">
                <a:solidFill>
                  <a:srgbClr val="35387F"/>
                </a:solidFill>
              </a:defRPr>
            </a:lvl1pPr>
          </a:lstStyle>
          <a:p>
            <a:r>
              <a:rPr lang="pl-PL" dirty="0"/>
              <a:t>Kliknij, aby edytować styl</a:t>
            </a:r>
          </a:p>
        </p:txBody>
      </p:sp>
    </p:spTree>
    <p:extLst>
      <p:ext uri="{BB962C8B-B14F-4D97-AF65-F5344CB8AC3E}">
        <p14:creationId xmlns:p14="http://schemas.microsoft.com/office/powerpoint/2010/main" val="16261907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2133600" y="2384714"/>
            <a:ext cx="4572000" cy="515937"/>
          </a:xfrm>
          <a:prstGeom prst="rect">
            <a:avLst/>
          </a:prstGeom>
        </p:spPr>
        <p:txBody>
          <a:bodyPr/>
          <a:lstStyle>
            <a:lvl1pPr algn="ctr">
              <a:defRPr sz="2400" b="1">
                <a:solidFill>
                  <a:srgbClr val="35387F"/>
                </a:solidFill>
              </a:defRPr>
            </a:lvl1pPr>
          </a:lstStyle>
          <a:p>
            <a:r>
              <a:rPr lang="pl-PL" dirty="0"/>
              <a:t>Kliknij, aby edytować</a:t>
            </a:r>
          </a:p>
        </p:txBody>
      </p:sp>
      <p:sp>
        <p:nvSpPr>
          <p:cNvPr id="3" name="Prostokąt 2">
            <a:extLst>
              <a:ext uri="{FF2B5EF4-FFF2-40B4-BE49-F238E27FC236}">
                <a16:creationId xmlns:a16="http://schemas.microsoft.com/office/drawing/2014/main" id="{4A4E50A0-3027-4F28-BD94-9F889E15F933}"/>
              </a:ext>
            </a:extLst>
          </p:cNvPr>
          <p:cNvSpPr/>
          <p:nvPr userDrawn="1"/>
        </p:nvSpPr>
        <p:spPr>
          <a:xfrm>
            <a:off x="0" y="4622006"/>
            <a:ext cx="9144000" cy="521494"/>
          </a:xfrm>
          <a:prstGeom prst="rect">
            <a:avLst/>
          </a:prstGeom>
          <a:solidFill>
            <a:srgbClr val="2DBCD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4" name="pole tekstowe 3">
            <a:extLst>
              <a:ext uri="{FF2B5EF4-FFF2-40B4-BE49-F238E27FC236}">
                <a16:creationId xmlns:a16="http://schemas.microsoft.com/office/drawing/2014/main" id="{4C9F0ADF-E741-4DD1-8F61-B65549CF0407}"/>
              </a:ext>
            </a:extLst>
          </p:cNvPr>
          <p:cNvSpPr txBox="1"/>
          <p:nvPr userDrawn="1"/>
        </p:nvSpPr>
        <p:spPr>
          <a:xfrm>
            <a:off x="216099" y="4679152"/>
            <a:ext cx="279320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1000" b="0" kern="400" spc="50" baseline="0" dirty="0">
                <a:solidFill>
                  <a:schemeClr val="bg1"/>
                </a:solidFill>
              </a:rPr>
              <a:t>Narodowy Instytut Zdrowia Publicznego PZH</a:t>
            </a:r>
          </a:p>
          <a:p>
            <a:pPr algn="ctr"/>
            <a:r>
              <a:rPr lang="pl-PL" sz="1000" b="0" kern="400" spc="50" baseline="0" dirty="0">
                <a:solidFill>
                  <a:schemeClr val="bg1"/>
                </a:solidFill>
              </a:rPr>
              <a:t>- Państwowy Instytut Badawczy</a:t>
            </a:r>
          </a:p>
        </p:txBody>
      </p:sp>
      <p:sp>
        <p:nvSpPr>
          <p:cNvPr id="5" name="pole tekstowe 4">
            <a:extLst>
              <a:ext uri="{FF2B5EF4-FFF2-40B4-BE49-F238E27FC236}">
                <a16:creationId xmlns:a16="http://schemas.microsoft.com/office/drawing/2014/main" id="{0D58BA2F-4A6C-45C9-8D40-250CC60C8B79}"/>
              </a:ext>
            </a:extLst>
          </p:cNvPr>
          <p:cNvSpPr txBox="1"/>
          <p:nvPr userDrawn="1"/>
        </p:nvSpPr>
        <p:spPr>
          <a:xfrm>
            <a:off x="3575447" y="4662469"/>
            <a:ext cx="279320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1000" b="0" kern="400" spc="50" baseline="0" dirty="0">
                <a:solidFill>
                  <a:schemeClr val="bg1"/>
                </a:solidFill>
              </a:rPr>
              <a:t>ul. Chocimska 24</a:t>
            </a:r>
          </a:p>
          <a:p>
            <a:pPr algn="ctr"/>
            <a:r>
              <a:rPr lang="pl-PL" sz="1000" b="0" kern="400" spc="50" baseline="0" dirty="0">
                <a:solidFill>
                  <a:schemeClr val="bg1"/>
                </a:solidFill>
              </a:rPr>
              <a:t>00-791 Warszawa</a:t>
            </a:r>
          </a:p>
        </p:txBody>
      </p:sp>
      <p:sp>
        <p:nvSpPr>
          <p:cNvPr id="6" name="pole tekstowe 5">
            <a:extLst>
              <a:ext uri="{FF2B5EF4-FFF2-40B4-BE49-F238E27FC236}">
                <a16:creationId xmlns:a16="http://schemas.microsoft.com/office/drawing/2014/main" id="{59A5A386-5BD1-4A83-8EAA-F9A2FF76C815}"/>
              </a:ext>
            </a:extLst>
          </p:cNvPr>
          <p:cNvSpPr txBox="1"/>
          <p:nvPr userDrawn="1"/>
        </p:nvSpPr>
        <p:spPr>
          <a:xfrm>
            <a:off x="6829425" y="4679152"/>
            <a:ext cx="221456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1000" b="0" kern="400" spc="50" baseline="0" dirty="0">
                <a:solidFill>
                  <a:schemeClr val="bg1"/>
                </a:solidFill>
              </a:rPr>
              <a:t>e-mail: pzh@pzh.gov.pl</a:t>
            </a:r>
          </a:p>
          <a:p>
            <a:pPr algn="ctr"/>
            <a:r>
              <a:rPr lang="pl-PL" sz="1000" b="0" kern="400" spc="50" baseline="0" dirty="0">
                <a:solidFill>
                  <a:schemeClr val="bg1"/>
                </a:solidFill>
              </a:rPr>
              <a:t>www.pzh.gov.pl</a:t>
            </a:r>
          </a:p>
        </p:txBody>
      </p:sp>
    </p:spTree>
    <p:extLst>
      <p:ext uri="{BB962C8B-B14F-4D97-AF65-F5344CB8AC3E}">
        <p14:creationId xmlns:p14="http://schemas.microsoft.com/office/powerpoint/2010/main" val="16881904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4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5.xml"/><Relationship Id="rId1" Type="http://schemas.openxmlformats.org/officeDocument/2006/relationships/slideLayout" Target="../slideLayouts/slideLayout5.xml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6.xml"/><Relationship Id="rId1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CustomShape 4">
            <a:extLst>
              <a:ext uri="{FF2B5EF4-FFF2-40B4-BE49-F238E27FC236}">
                <a16:creationId xmlns:a16="http://schemas.microsoft.com/office/drawing/2014/main" id="{CF66A869-5E57-4153-A25F-77B56D05FD96}"/>
              </a:ext>
            </a:extLst>
          </p:cNvPr>
          <p:cNvSpPr/>
          <p:nvPr userDrawn="1"/>
        </p:nvSpPr>
        <p:spPr>
          <a:xfrm>
            <a:off x="0" y="5018220"/>
            <a:ext cx="9144000" cy="125280"/>
          </a:xfrm>
          <a:prstGeom prst="rect">
            <a:avLst/>
          </a:prstGeom>
          <a:solidFill>
            <a:srgbClr val="2DBCD3"/>
          </a:solidFill>
          <a:ln w="9360">
            <a:solidFill>
              <a:srgbClr val="2DBCD3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CustomShape 4">
            <a:extLst>
              <a:ext uri="{FF2B5EF4-FFF2-40B4-BE49-F238E27FC236}">
                <a16:creationId xmlns:a16="http://schemas.microsoft.com/office/drawing/2014/main" id="{E9B4340E-B6DF-4B78-9C34-5B3B0617C938}"/>
              </a:ext>
            </a:extLst>
          </p:cNvPr>
          <p:cNvSpPr/>
          <p:nvPr userDrawn="1"/>
        </p:nvSpPr>
        <p:spPr>
          <a:xfrm>
            <a:off x="0" y="5018220"/>
            <a:ext cx="9144000" cy="125280"/>
          </a:xfrm>
          <a:prstGeom prst="rect">
            <a:avLst/>
          </a:prstGeom>
          <a:solidFill>
            <a:srgbClr val="2DBCD3"/>
          </a:solidFill>
          <a:ln w="9360">
            <a:solidFill>
              <a:srgbClr val="2DBCD3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pic>
        <p:nvPicPr>
          <p:cNvPr id="4" name="Obraz 3" descr="Obraz zawierający tekst, znak&#10;&#10;Opis wygenerowany automatycznie">
            <a:extLst>
              <a:ext uri="{FF2B5EF4-FFF2-40B4-BE49-F238E27FC236}">
                <a16:creationId xmlns:a16="http://schemas.microsoft.com/office/drawing/2014/main" id="{8145A93C-A74A-41FD-8673-DCABC926BF0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6861" y="274221"/>
            <a:ext cx="940618" cy="4460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15753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ustomShape 4">
            <a:extLst>
              <a:ext uri="{FF2B5EF4-FFF2-40B4-BE49-F238E27FC236}">
                <a16:creationId xmlns:a16="http://schemas.microsoft.com/office/drawing/2014/main" id="{2771995C-74EF-4557-9DA7-8BCF913A4D3E}"/>
              </a:ext>
            </a:extLst>
          </p:cNvPr>
          <p:cNvSpPr/>
          <p:nvPr userDrawn="1"/>
        </p:nvSpPr>
        <p:spPr>
          <a:xfrm>
            <a:off x="0" y="5018220"/>
            <a:ext cx="9144000" cy="125280"/>
          </a:xfrm>
          <a:prstGeom prst="rect">
            <a:avLst/>
          </a:prstGeom>
          <a:solidFill>
            <a:srgbClr val="2DBCD3"/>
          </a:solidFill>
          <a:ln w="9360">
            <a:solidFill>
              <a:srgbClr val="2DBCD3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pic>
        <p:nvPicPr>
          <p:cNvPr id="4" name="Obraz 3" descr="Obraz zawierający tekst, znak&#10;&#10;Opis wygenerowany automatycznie">
            <a:extLst>
              <a:ext uri="{FF2B5EF4-FFF2-40B4-BE49-F238E27FC236}">
                <a16:creationId xmlns:a16="http://schemas.microsoft.com/office/drawing/2014/main" id="{61AA5D34-7352-4B8A-9EA8-E7001FB272C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6861" y="274221"/>
            <a:ext cx="940618" cy="4460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63842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6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ustomShape 4">
            <a:extLst>
              <a:ext uri="{FF2B5EF4-FFF2-40B4-BE49-F238E27FC236}">
                <a16:creationId xmlns:a16="http://schemas.microsoft.com/office/drawing/2014/main" id="{2771995C-74EF-4557-9DA7-8BCF913A4D3E}"/>
              </a:ext>
            </a:extLst>
          </p:cNvPr>
          <p:cNvSpPr/>
          <p:nvPr userDrawn="1"/>
        </p:nvSpPr>
        <p:spPr>
          <a:xfrm>
            <a:off x="0" y="5018220"/>
            <a:ext cx="9144000" cy="125280"/>
          </a:xfrm>
          <a:prstGeom prst="rect">
            <a:avLst/>
          </a:prstGeom>
          <a:solidFill>
            <a:srgbClr val="2DBCD3"/>
          </a:solidFill>
          <a:ln w="9360">
            <a:solidFill>
              <a:srgbClr val="2DBCD3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pic>
        <p:nvPicPr>
          <p:cNvPr id="4" name="Obraz 3" descr="Obraz zawierający tekst, znak&#10;&#10;Opis wygenerowany automatycznie">
            <a:extLst>
              <a:ext uri="{FF2B5EF4-FFF2-40B4-BE49-F238E27FC236}">
                <a16:creationId xmlns:a16="http://schemas.microsoft.com/office/drawing/2014/main" id="{BAD86BC1-367D-460F-9A9F-CE7845514598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6861" y="274221"/>
            <a:ext cx="940618" cy="4460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82517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ustomShape 4">
            <a:extLst>
              <a:ext uri="{FF2B5EF4-FFF2-40B4-BE49-F238E27FC236}">
                <a16:creationId xmlns:a16="http://schemas.microsoft.com/office/drawing/2014/main" id="{12DE8810-65A9-45D0-99E7-946AA958CA81}"/>
              </a:ext>
            </a:extLst>
          </p:cNvPr>
          <p:cNvSpPr/>
          <p:nvPr userDrawn="1"/>
        </p:nvSpPr>
        <p:spPr>
          <a:xfrm>
            <a:off x="0" y="5018220"/>
            <a:ext cx="9144000" cy="125280"/>
          </a:xfrm>
          <a:prstGeom prst="rect">
            <a:avLst/>
          </a:prstGeom>
          <a:solidFill>
            <a:srgbClr val="2DBCD3"/>
          </a:solidFill>
          <a:ln w="9360">
            <a:solidFill>
              <a:srgbClr val="2DBCD3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pic>
        <p:nvPicPr>
          <p:cNvPr id="4" name="Obraz 3" descr="Obraz zawierający tekst, znak&#10;&#10;Opis wygenerowany automatycznie">
            <a:extLst>
              <a:ext uri="{FF2B5EF4-FFF2-40B4-BE49-F238E27FC236}">
                <a16:creationId xmlns:a16="http://schemas.microsoft.com/office/drawing/2014/main" id="{141949E3-7860-49BB-BE4F-427A3F14A2A1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6861" y="274221"/>
            <a:ext cx="940618" cy="4460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27263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Obraz zawierający tekst, znak&#10;&#10;Opis wygenerowany automatycznie">
            <a:extLst>
              <a:ext uri="{FF2B5EF4-FFF2-40B4-BE49-F238E27FC236}">
                <a16:creationId xmlns:a16="http://schemas.microsoft.com/office/drawing/2014/main" id="{7928333D-F277-47C9-8FC5-D90583409EF0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6861" y="274221"/>
            <a:ext cx="940618" cy="4460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9702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5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92D579CB-EB58-4688-BABA-2E28E751456A}"/>
              </a:ext>
            </a:extLst>
          </p:cNvPr>
          <p:cNvSpPr>
            <a:spLocks noGrp="1"/>
          </p:cNvSpPr>
          <p:nvPr>
            <p:ph type="ctrTitle"/>
          </p:nvPr>
        </p:nvSpPr>
        <p:spPr bwMode="auto">
          <a:xfrm>
            <a:off x="274638" y="2057400"/>
            <a:ext cx="8721444" cy="1102659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pl-PL" altLang="pl-PL" sz="2800" dirty="0">
                <a:solidFill>
                  <a:srgbClr val="00218C"/>
                </a:solidFill>
                <a:latin typeface="Arial" charset="0"/>
                <a:cs typeface="Arial" charset="0"/>
              </a:rPr>
              <a:t>S</a:t>
            </a:r>
            <a:r>
              <a:rPr lang="en-US" altLang="pl-PL" sz="2800" dirty="0" err="1">
                <a:solidFill>
                  <a:srgbClr val="00218C"/>
                </a:solidFill>
                <a:latin typeface="Arial" charset="0"/>
                <a:cs typeface="Arial" charset="0"/>
              </a:rPr>
              <a:t>ocial</a:t>
            </a:r>
            <a:r>
              <a:rPr lang="en-US" altLang="pl-PL" sz="2800" dirty="0">
                <a:solidFill>
                  <a:srgbClr val="00218C"/>
                </a:solidFill>
                <a:latin typeface="Arial" charset="0"/>
                <a:cs typeface="Arial" charset="0"/>
              </a:rPr>
              <a:t> inequalities in health in Poland</a:t>
            </a:r>
            <a:r>
              <a:rPr lang="pl-PL" altLang="pl-PL" sz="2800" dirty="0">
                <a:solidFill>
                  <a:srgbClr val="00218C"/>
                </a:solidFill>
                <a:latin typeface="Arial" charset="0"/>
                <a:cs typeface="Arial" charset="0"/>
              </a:rPr>
              <a:t> – </a:t>
            </a:r>
            <a:r>
              <a:rPr lang="pl-PL" altLang="pl-PL" sz="2800" dirty="0" err="1">
                <a:solidFill>
                  <a:srgbClr val="00218C"/>
                </a:solidFill>
                <a:latin typeface="Arial" charset="0"/>
                <a:cs typeface="Arial" charset="0"/>
              </a:rPr>
              <a:t>tackling</a:t>
            </a:r>
            <a:r>
              <a:rPr lang="pl-PL" altLang="pl-PL" sz="2800" dirty="0">
                <a:solidFill>
                  <a:srgbClr val="00218C"/>
                </a:solidFill>
                <a:latin typeface="Arial" charset="0"/>
                <a:cs typeface="Arial" charset="0"/>
              </a:rPr>
              <a:t> the problem</a:t>
            </a:r>
            <a:endParaRPr lang="pl-PL" altLang="pl-PL" sz="2800" dirty="0">
              <a:solidFill>
                <a:srgbClr val="00218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815636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ole tekstowe 3">
            <a:extLst>
              <a:ext uri="{FF2B5EF4-FFF2-40B4-BE49-F238E27FC236}">
                <a16:creationId xmlns:a16="http://schemas.microsoft.com/office/drawing/2014/main" id="{023982E3-AECB-4195-BA14-F4F6474354E4}"/>
              </a:ext>
            </a:extLst>
          </p:cNvPr>
          <p:cNvSpPr txBox="1"/>
          <p:nvPr/>
        </p:nvSpPr>
        <p:spPr>
          <a:xfrm>
            <a:off x="1418665" y="136256"/>
            <a:ext cx="762737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1400" b="1" dirty="0" err="1">
                <a:solidFill>
                  <a:srgbClr val="0070C0"/>
                </a:solidFill>
              </a:rPr>
              <a:t>Odds</a:t>
            </a:r>
            <a:r>
              <a:rPr lang="pl-PL" sz="1400" b="1" dirty="0">
                <a:solidFill>
                  <a:srgbClr val="0070C0"/>
                </a:solidFill>
              </a:rPr>
              <a:t> ratio of not </a:t>
            </a:r>
            <a:r>
              <a:rPr lang="pl-PL" sz="1400" b="1" dirty="0" err="1">
                <a:solidFill>
                  <a:srgbClr val="0070C0"/>
                </a:solidFill>
              </a:rPr>
              <a:t>undertaking</a:t>
            </a:r>
            <a:r>
              <a:rPr lang="pl-PL" sz="1400" b="1" dirty="0">
                <a:solidFill>
                  <a:srgbClr val="0070C0"/>
                </a:solidFill>
              </a:rPr>
              <a:t> </a:t>
            </a:r>
            <a:r>
              <a:rPr lang="pl-PL" sz="1400" b="1" dirty="0" err="1">
                <a:solidFill>
                  <a:srgbClr val="0070C0"/>
                </a:solidFill>
              </a:rPr>
              <a:t>preventable</a:t>
            </a:r>
            <a:r>
              <a:rPr lang="pl-PL" sz="1400" b="1" dirty="0">
                <a:solidFill>
                  <a:srgbClr val="0070C0"/>
                </a:solidFill>
              </a:rPr>
              <a:t> </a:t>
            </a:r>
            <a:r>
              <a:rPr lang="pl-PL" sz="1400" b="1" dirty="0" err="1">
                <a:solidFill>
                  <a:srgbClr val="0070C0"/>
                </a:solidFill>
              </a:rPr>
              <a:t>actions</a:t>
            </a:r>
            <a:r>
              <a:rPr lang="pl-PL" sz="1400" b="1" dirty="0">
                <a:solidFill>
                  <a:srgbClr val="0070C0"/>
                </a:solidFill>
              </a:rPr>
              <a:t> on one </a:t>
            </a:r>
            <a:r>
              <a:rPr lang="pl-PL" sz="1400" b="1" dirty="0" err="1">
                <a:solidFill>
                  <a:srgbClr val="0070C0"/>
                </a:solidFill>
              </a:rPr>
              <a:t>own</a:t>
            </a:r>
            <a:r>
              <a:rPr lang="pl-PL" sz="1400" b="1" dirty="0">
                <a:solidFill>
                  <a:srgbClr val="0070C0"/>
                </a:solidFill>
              </a:rPr>
              <a:t> </a:t>
            </a:r>
            <a:r>
              <a:rPr lang="pl-PL" sz="1400" b="1" dirty="0" err="1">
                <a:solidFill>
                  <a:srgbClr val="0070C0"/>
                </a:solidFill>
              </a:rPr>
              <a:t>initiative</a:t>
            </a:r>
            <a:r>
              <a:rPr lang="pl-PL" sz="1400" b="1" dirty="0">
                <a:solidFill>
                  <a:srgbClr val="0070C0"/>
                </a:solidFill>
              </a:rPr>
              <a:t> in the </a:t>
            </a:r>
            <a:r>
              <a:rPr lang="pl-PL" sz="1400" b="1" dirty="0" err="1">
                <a:solidFill>
                  <a:srgbClr val="0070C0"/>
                </a:solidFill>
              </a:rPr>
              <a:t>last</a:t>
            </a:r>
            <a:r>
              <a:rPr lang="pl-PL" sz="1400" b="1" dirty="0">
                <a:solidFill>
                  <a:srgbClr val="0070C0"/>
                </a:solidFill>
              </a:rPr>
              <a:t> 3 </a:t>
            </a:r>
            <a:r>
              <a:rPr lang="pl-PL" sz="1400" b="1" dirty="0" err="1">
                <a:solidFill>
                  <a:srgbClr val="0070C0"/>
                </a:solidFill>
              </a:rPr>
              <a:t>years</a:t>
            </a:r>
            <a:r>
              <a:rPr lang="pl-PL" sz="1400" b="1" dirty="0">
                <a:solidFill>
                  <a:srgbClr val="0070C0"/>
                </a:solidFill>
              </a:rPr>
              <a:t> – </a:t>
            </a:r>
            <a:r>
              <a:rPr lang="pl-PL" sz="1400" b="1" dirty="0" err="1">
                <a:solidFill>
                  <a:srgbClr val="0070C0"/>
                </a:solidFill>
              </a:rPr>
              <a:t>women</a:t>
            </a:r>
            <a:r>
              <a:rPr lang="pl-PL" sz="1400" b="1" dirty="0">
                <a:solidFill>
                  <a:srgbClr val="0070C0"/>
                </a:solidFill>
              </a:rPr>
              <a:t> - </a:t>
            </a:r>
            <a:r>
              <a:rPr lang="pl-PL" sz="1400" b="1" dirty="0" err="1">
                <a:solidFill>
                  <a:srgbClr val="0070C0"/>
                </a:solidFill>
              </a:rPr>
              <a:t>cervical</a:t>
            </a:r>
            <a:r>
              <a:rPr lang="pl-PL" sz="1400" b="1" dirty="0">
                <a:solidFill>
                  <a:srgbClr val="0070C0"/>
                </a:solidFill>
              </a:rPr>
              <a:t> </a:t>
            </a:r>
            <a:r>
              <a:rPr lang="pl-PL" sz="1400" b="1" dirty="0" err="1">
                <a:solidFill>
                  <a:srgbClr val="0070C0"/>
                </a:solidFill>
              </a:rPr>
              <a:t>smear</a:t>
            </a:r>
            <a:r>
              <a:rPr lang="pl-PL" sz="1400" b="1" dirty="0">
                <a:solidFill>
                  <a:srgbClr val="0070C0"/>
                </a:solidFill>
              </a:rPr>
              <a:t> test by place of </a:t>
            </a:r>
            <a:r>
              <a:rPr lang="pl-PL" sz="1400" b="1" dirty="0" err="1">
                <a:solidFill>
                  <a:srgbClr val="0070C0"/>
                </a:solidFill>
              </a:rPr>
              <a:t>residence</a:t>
            </a:r>
            <a:r>
              <a:rPr lang="pl-PL" sz="1400" b="1" dirty="0">
                <a:solidFill>
                  <a:srgbClr val="0070C0"/>
                </a:solidFill>
              </a:rPr>
              <a:t> and </a:t>
            </a:r>
            <a:r>
              <a:rPr lang="pl-PL" sz="1400" b="1" dirty="0" err="1">
                <a:solidFill>
                  <a:srgbClr val="0070C0"/>
                </a:solidFill>
              </a:rPr>
              <a:t>educational</a:t>
            </a:r>
            <a:r>
              <a:rPr lang="pl-PL" sz="1400" b="1" dirty="0">
                <a:solidFill>
                  <a:srgbClr val="0070C0"/>
                </a:solidFill>
              </a:rPr>
              <a:t> </a:t>
            </a:r>
            <a:r>
              <a:rPr lang="pl-PL" sz="1400" b="1" dirty="0" err="1">
                <a:solidFill>
                  <a:srgbClr val="0070C0"/>
                </a:solidFill>
              </a:rPr>
              <a:t>attainment</a:t>
            </a:r>
            <a:r>
              <a:rPr lang="pl-PL" sz="1400" b="1" dirty="0">
                <a:solidFill>
                  <a:srgbClr val="0070C0"/>
                </a:solidFill>
              </a:rPr>
              <a:t> </a:t>
            </a:r>
            <a:r>
              <a:rPr lang="pl-PL" sz="1400" b="1" dirty="0" err="1">
                <a:solidFill>
                  <a:srgbClr val="0070C0"/>
                </a:solidFill>
              </a:rPr>
              <a:t>level</a:t>
            </a:r>
            <a:r>
              <a:rPr lang="pl-PL" sz="1400" b="1" dirty="0">
                <a:solidFill>
                  <a:srgbClr val="0070C0"/>
                </a:solidFill>
              </a:rPr>
              <a:t> </a:t>
            </a:r>
            <a:r>
              <a:rPr lang="pl-PL" sz="1400" b="1" i="1" dirty="0">
                <a:solidFill>
                  <a:srgbClr val="0070C0"/>
                </a:solidFill>
              </a:rPr>
              <a:t>(NIPH NIH - NRI 2018)</a:t>
            </a:r>
          </a:p>
        </p:txBody>
      </p:sp>
      <p:pic>
        <p:nvPicPr>
          <p:cNvPr id="2" name="Obraz 1">
            <a:extLst>
              <a:ext uri="{FF2B5EF4-FFF2-40B4-BE49-F238E27FC236}">
                <a16:creationId xmlns:a16="http://schemas.microsoft.com/office/drawing/2014/main" id="{103BC898-7E8D-4F4F-9F45-7E1C5B665EF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01153" y="814644"/>
            <a:ext cx="6007145" cy="39247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665655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az 1">
            <a:extLst>
              <a:ext uri="{FF2B5EF4-FFF2-40B4-BE49-F238E27FC236}">
                <a16:creationId xmlns:a16="http://schemas.microsoft.com/office/drawing/2014/main" id="{A5C05212-C8BA-4FC8-BF97-4A70B3BC508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88459" y="619101"/>
            <a:ext cx="6615953" cy="4318145"/>
          </a:xfrm>
          <a:prstGeom prst="rect">
            <a:avLst/>
          </a:prstGeom>
        </p:spPr>
      </p:pic>
      <p:sp>
        <p:nvSpPr>
          <p:cNvPr id="3" name="pole tekstowe 2">
            <a:extLst>
              <a:ext uri="{FF2B5EF4-FFF2-40B4-BE49-F238E27FC236}">
                <a16:creationId xmlns:a16="http://schemas.microsoft.com/office/drawing/2014/main" id="{8724025C-540F-4E11-BCBA-BF7F6F928991}"/>
              </a:ext>
            </a:extLst>
          </p:cNvPr>
          <p:cNvSpPr txBox="1"/>
          <p:nvPr/>
        </p:nvSpPr>
        <p:spPr>
          <a:xfrm>
            <a:off x="1559859" y="87406"/>
            <a:ext cx="71471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rgbClr val="0070C0"/>
                </a:solidFill>
                <a:cs typeface="Arial" panose="020B0604020202020204" pitchFamily="34" charset="0"/>
              </a:rPr>
              <a:t>People aged 20 years and more </a:t>
            </a:r>
            <a:r>
              <a:rPr lang="pl-PL" sz="1400" b="1" dirty="0">
                <a:solidFill>
                  <a:srgbClr val="0070C0"/>
                </a:solidFill>
                <a:cs typeface="Arial" panose="020B0604020202020204" pitchFamily="34" charset="0"/>
              </a:rPr>
              <a:t>of </a:t>
            </a:r>
            <a:r>
              <a:rPr lang="pl-PL" sz="1400" b="1" dirty="0" err="1">
                <a:solidFill>
                  <a:srgbClr val="0070C0"/>
                </a:solidFill>
                <a:cs typeface="Arial" panose="020B0604020202020204" pitchFamily="34" charset="0"/>
              </a:rPr>
              <a:t>good</a:t>
            </a:r>
            <a:r>
              <a:rPr lang="pl-PL" sz="1400" b="1" dirty="0">
                <a:solidFill>
                  <a:srgbClr val="0070C0"/>
                </a:solidFill>
                <a:cs typeface="Arial" panose="020B0604020202020204" pitchFamily="34" charset="0"/>
              </a:rPr>
              <a:t> </a:t>
            </a:r>
            <a:r>
              <a:rPr lang="pl-PL" sz="1400" b="1" dirty="0" err="1">
                <a:solidFill>
                  <a:srgbClr val="0070C0"/>
                </a:solidFill>
                <a:cs typeface="Arial" panose="020B0604020202020204" pitchFamily="34" charset="0"/>
              </a:rPr>
              <a:t>health</a:t>
            </a:r>
            <a:r>
              <a:rPr lang="pl-PL" sz="1400" b="1" dirty="0">
                <a:solidFill>
                  <a:srgbClr val="0070C0"/>
                </a:solidFill>
                <a:cs typeface="Arial" panose="020B0604020202020204" pitchFamily="34" charset="0"/>
              </a:rPr>
              <a:t> </a:t>
            </a:r>
            <a:r>
              <a:rPr lang="en-US" sz="1400" b="1" dirty="0">
                <a:solidFill>
                  <a:srgbClr val="0070C0"/>
                </a:solidFill>
                <a:cs typeface="Arial" panose="020B0604020202020204" pitchFamily="34" charset="0"/>
              </a:rPr>
              <a:t>who put a given factor as the most important in deciding of their health by sex and educational attainment level </a:t>
            </a:r>
            <a:r>
              <a:rPr lang="en-US" sz="1400" b="1" i="1" dirty="0">
                <a:solidFill>
                  <a:srgbClr val="0070C0"/>
                </a:solidFill>
                <a:cs typeface="Arial" panose="020B0604020202020204" pitchFamily="34" charset="0"/>
              </a:rPr>
              <a:t>(</a:t>
            </a:r>
            <a:r>
              <a:rPr lang="pl-PL" sz="1400" b="1" i="1" dirty="0">
                <a:solidFill>
                  <a:srgbClr val="0070C0"/>
                </a:solidFill>
              </a:rPr>
              <a:t>NIPH NIH - NRI 2018</a:t>
            </a:r>
            <a:r>
              <a:rPr lang="en-US" sz="1400" b="1" i="1" dirty="0">
                <a:solidFill>
                  <a:srgbClr val="0070C0"/>
                </a:solidFill>
                <a:cs typeface="Arial" panose="020B0604020202020204" pitchFamily="34" charset="0"/>
              </a:rPr>
              <a:t>)</a:t>
            </a:r>
            <a:endParaRPr lang="pl-PL" sz="1400" b="1" i="1" dirty="0">
              <a:solidFill>
                <a:srgbClr val="0070C0"/>
              </a:solidFill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5182507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ole tekstowe 1">
            <a:extLst>
              <a:ext uri="{FF2B5EF4-FFF2-40B4-BE49-F238E27FC236}">
                <a16:creationId xmlns:a16="http://schemas.microsoft.com/office/drawing/2014/main" id="{2414132F-9FF8-4B5A-9754-3CF3B0DC8460}"/>
              </a:ext>
            </a:extLst>
          </p:cNvPr>
          <p:cNvSpPr txBox="1"/>
          <p:nvPr/>
        </p:nvSpPr>
        <p:spPr>
          <a:xfrm>
            <a:off x="412263" y="1130788"/>
            <a:ext cx="7750945" cy="28315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 fontAlgn="base">
              <a:spcBef>
                <a:spcPct val="0"/>
              </a:spcBef>
              <a:spcAft>
                <a:spcPct val="0"/>
              </a:spcAft>
            </a:pPr>
            <a:endParaRPr lang="pl-PL" b="1" dirty="0">
              <a:solidFill>
                <a:prstClr val="black"/>
              </a:solidFill>
              <a:latin typeface="Arial" charset="0"/>
            </a:endParaRPr>
          </a:p>
          <a:p>
            <a:pPr algn="ctr" defTabSz="457200" fontAlgn="base">
              <a:spcBef>
                <a:spcPct val="0"/>
              </a:spcBef>
              <a:spcAft>
                <a:spcPct val="0"/>
              </a:spcAft>
            </a:pPr>
            <a:r>
              <a:rPr lang="en-US" sz="32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PL13 - Predefined Project: "Reducing social inequalities in health” </a:t>
            </a:r>
            <a:endParaRPr lang="pl-PL" sz="32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 defTabSz="457200" fontAlgn="base">
              <a:spcBef>
                <a:spcPct val="0"/>
              </a:spcBef>
              <a:spcAft>
                <a:spcPct val="0"/>
              </a:spcAft>
            </a:pPr>
            <a:r>
              <a:rPr lang="en-US" sz="32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co-financed by the Norwegian Financial Mechanism</a:t>
            </a:r>
            <a:endParaRPr lang="pl-PL" sz="32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 defTabSz="457200" fontAlgn="base">
              <a:spcBef>
                <a:spcPct val="0"/>
              </a:spcBef>
              <a:spcAft>
                <a:spcPct val="0"/>
              </a:spcAft>
            </a:pPr>
            <a:r>
              <a:rPr lang="pl-PL" sz="32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01.01.2014 – 30.04.2017</a:t>
            </a:r>
            <a:endParaRPr lang="en-US" sz="32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9026095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>
            <a:extLst>
              <a:ext uri="{FF2B5EF4-FFF2-40B4-BE49-F238E27FC236}">
                <a16:creationId xmlns:a16="http://schemas.microsoft.com/office/drawing/2014/main" id="{5714F4B7-BFD4-41A5-9920-3C1CAC3A771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3306" y="99474"/>
            <a:ext cx="6996739" cy="4500664"/>
          </a:xfrm>
          <a:prstGeom prst="rect">
            <a:avLst/>
          </a:prstGeom>
        </p:spPr>
      </p:pic>
      <p:sp>
        <p:nvSpPr>
          <p:cNvPr id="2" name="pole tekstowe 1">
            <a:extLst>
              <a:ext uri="{FF2B5EF4-FFF2-40B4-BE49-F238E27FC236}">
                <a16:creationId xmlns:a16="http://schemas.microsoft.com/office/drawing/2014/main" id="{BFBAD34A-ACB6-43D2-A192-834ECA3A5B24}"/>
              </a:ext>
            </a:extLst>
          </p:cNvPr>
          <p:cNvSpPr txBox="1"/>
          <p:nvPr/>
        </p:nvSpPr>
        <p:spPr>
          <a:xfrm>
            <a:off x="3482788" y="605118"/>
            <a:ext cx="3644153" cy="3496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rgbClr val="C00000"/>
                </a:solidFill>
              </a:rPr>
              <a:t>Knowledge base on health inequalities</a:t>
            </a:r>
            <a:endParaRPr lang="pl-PL" sz="16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945705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Obraz 5">
            <a:extLst>
              <a:ext uri="{FF2B5EF4-FFF2-40B4-BE49-F238E27FC236}">
                <a16:creationId xmlns:a16="http://schemas.microsoft.com/office/drawing/2014/main" id="{EA211DA0-DD84-4660-BDF3-F25BE94C08C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38030" y="0"/>
            <a:ext cx="6760307" cy="48961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011209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>
            <a:extLst>
              <a:ext uri="{FF2B5EF4-FFF2-40B4-BE49-F238E27FC236}">
                <a16:creationId xmlns:a16="http://schemas.microsoft.com/office/drawing/2014/main" id="{141B59CC-758D-4A11-BAE1-D654098070B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8492" y="127774"/>
            <a:ext cx="2497674" cy="3426950"/>
          </a:xfrm>
          <a:prstGeom prst="rect">
            <a:avLst/>
          </a:prstGeom>
        </p:spPr>
      </p:pic>
      <p:pic>
        <p:nvPicPr>
          <p:cNvPr id="6" name="Obraz 5">
            <a:extLst>
              <a:ext uri="{FF2B5EF4-FFF2-40B4-BE49-F238E27FC236}">
                <a16:creationId xmlns:a16="http://schemas.microsoft.com/office/drawing/2014/main" id="{6EDCAF01-5D4A-4098-B46F-61C46BAAFC8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10823" y="44638"/>
            <a:ext cx="2473299" cy="3510085"/>
          </a:xfrm>
          <a:prstGeom prst="rect">
            <a:avLst/>
          </a:prstGeom>
        </p:spPr>
      </p:pic>
      <p:sp>
        <p:nvSpPr>
          <p:cNvPr id="2" name="pole tekstowe 1">
            <a:extLst>
              <a:ext uri="{FF2B5EF4-FFF2-40B4-BE49-F238E27FC236}">
                <a16:creationId xmlns:a16="http://schemas.microsoft.com/office/drawing/2014/main" id="{748FA4B3-61F5-430E-9112-CE7BF582B909}"/>
              </a:ext>
            </a:extLst>
          </p:cNvPr>
          <p:cNvSpPr txBox="1"/>
          <p:nvPr/>
        </p:nvSpPr>
        <p:spPr>
          <a:xfrm>
            <a:off x="3933556" y="3554723"/>
            <a:ext cx="258855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solidFill>
                  <a:srgbClr val="0070C0"/>
                </a:solidFill>
              </a:rPr>
              <a:t>How to improve health and reduce social inequalities in health in local communities</a:t>
            </a:r>
            <a:endParaRPr lang="pl-PL" sz="1200" b="1" dirty="0">
              <a:solidFill>
                <a:srgbClr val="0070C0"/>
              </a:solidFill>
            </a:endParaRPr>
          </a:p>
        </p:txBody>
      </p:sp>
      <p:pic>
        <p:nvPicPr>
          <p:cNvPr id="7" name="Obraz 6">
            <a:extLst>
              <a:ext uri="{FF2B5EF4-FFF2-40B4-BE49-F238E27FC236}">
                <a16:creationId xmlns:a16="http://schemas.microsoft.com/office/drawing/2014/main" id="{E0190D7C-4EC6-47CA-9CD9-3FCDD03014F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84122" y="68584"/>
            <a:ext cx="2724912" cy="3462191"/>
          </a:xfrm>
          <a:prstGeom prst="rect">
            <a:avLst/>
          </a:prstGeom>
        </p:spPr>
      </p:pic>
      <p:sp>
        <p:nvSpPr>
          <p:cNvPr id="4" name="pole tekstowe 3">
            <a:extLst>
              <a:ext uri="{FF2B5EF4-FFF2-40B4-BE49-F238E27FC236}">
                <a16:creationId xmlns:a16="http://schemas.microsoft.com/office/drawing/2014/main" id="{F11E13C0-FE2E-4AB6-9E91-6F10F445959B}"/>
              </a:ext>
            </a:extLst>
          </p:cNvPr>
          <p:cNvSpPr txBox="1"/>
          <p:nvPr/>
        </p:nvSpPr>
        <p:spPr>
          <a:xfrm>
            <a:off x="6784041" y="3530775"/>
            <a:ext cx="202378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solidFill>
                  <a:srgbClr val="0070C0"/>
                </a:solidFill>
              </a:rPr>
              <a:t>Health needs assessment model</a:t>
            </a:r>
            <a:r>
              <a:rPr lang="pl-PL" sz="1200" b="1" dirty="0">
                <a:solidFill>
                  <a:srgbClr val="0070C0"/>
                </a:solidFill>
              </a:rPr>
              <a:t> i</a:t>
            </a:r>
            <a:r>
              <a:rPr lang="en-US" sz="1200" b="1" dirty="0">
                <a:solidFill>
                  <a:srgbClr val="0070C0"/>
                </a:solidFill>
              </a:rPr>
              <a:t>n local communities: methods and tools</a:t>
            </a:r>
            <a:endParaRPr lang="pl-PL" sz="1200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208945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A7DE49EE-A685-4008-87DB-B72D9B3FE10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429231" y="89145"/>
            <a:ext cx="7448069" cy="477612"/>
          </a:xfrm>
          <a:prstGeom prst="rect">
            <a:avLst/>
          </a:prstGeom>
        </p:spPr>
        <p:txBody>
          <a:bodyPr/>
          <a:lstStyle/>
          <a:p>
            <a:br>
              <a:rPr lang="pl-PL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pl-PL" dirty="0"/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865810A3-EA02-49FB-A3B7-CD55F53D4D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BB9B20-3669-4E1C-831B-A75501958C0E}" type="slidenum">
              <a:rPr lang="pl-PL" smtClean="0"/>
              <a:pPr/>
              <a:t>16</a:t>
            </a:fld>
            <a:r>
              <a:rPr lang="pl-PL"/>
              <a:t> </a:t>
            </a:r>
            <a:endParaRPr lang="pl-PL" dirty="0"/>
          </a:p>
        </p:txBody>
      </p:sp>
      <p:sp>
        <p:nvSpPr>
          <p:cNvPr id="6" name="pole tekstowe 5">
            <a:extLst>
              <a:ext uri="{FF2B5EF4-FFF2-40B4-BE49-F238E27FC236}">
                <a16:creationId xmlns:a16="http://schemas.microsoft.com/office/drawing/2014/main" id="{3262529D-BCA8-4E2C-95D2-73F258FCF591}"/>
              </a:ext>
            </a:extLst>
          </p:cNvPr>
          <p:cNvSpPr txBox="1"/>
          <p:nvPr/>
        </p:nvSpPr>
        <p:spPr>
          <a:xfrm>
            <a:off x="657946" y="825062"/>
            <a:ext cx="8082642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400" b="1" dirty="0">
                <a:solidFill>
                  <a:srgbClr val="C00000"/>
                </a:solidFill>
              </a:rPr>
              <a:t>Empowering health literacy </a:t>
            </a:r>
            <a:r>
              <a:rPr lang="pl-PL" sz="2400" b="1" dirty="0" err="1">
                <a:solidFill>
                  <a:srgbClr val="C00000"/>
                </a:solidFill>
              </a:rPr>
              <a:t>at</a:t>
            </a:r>
            <a:r>
              <a:rPr lang="en-US" sz="2400" b="1" dirty="0">
                <a:solidFill>
                  <a:srgbClr val="C00000"/>
                </a:solidFill>
              </a:rPr>
              <a:t> </a:t>
            </a:r>
            <a:r>
              <a:rPr lang="pl-PL" sz="2400" b="1" dirty="0">
                <a:solidFill>
                  <a:srgbClr val="C00000"/>
                </a:solidFill>
              </a:rPr>
              <a:t>the </a:t>
            </a:r>
            <a:r>
              <a:rPr lang="en-US" sz="2400" b="1" dirty="0">
                <a:solidFill>
                  <a:srgbClr val="C00000"/>
                </a:solidFill>
              </a:rPr>
              <a:t>regional level</a:t>
            </a:r>
            <a:endParaRPr lang="pl-PL" sz="2400" b="1" dirty="0">
              <a:solidFill>
                <a:srgbClr val="C00000"/>
              </a:solidFill>
            </a:endParaRPr>
          </a:p>
          <a:p>
            <a:pPr algn="ctr"/>
            <a:endParaRPr lang="pl-PL" sz="2400" b="1" dirty="0">
              <a:solidFill>
                <a:srgbClr val="C00000"/>
              </a:solidFill>
            </a:endParaRPr>
          </a:p>
          <a:p>
            <a:pPr algn="ctr"/>
            <a:endParaRPr lang="pl-PL" sz="2400" b="1" dirty="0">
              <a:solidFill>
                <a:srgbClr val="C00000"/>
              </a:solidFill>
            </a:endParaRPr>
          </a:p>
        </p:txBody>
      </p:sp>
      <p:sp>
        <p:nvSpPr>
          <p:cNvPr id="5" name="Symbol zastępczy zawartości 2">
            <a:extLst>
              <a:ext uri="{FF2B5EF4-FFF2-40B4-BE49-F238E27FC236}">
                <a16:creationId xmlns:a16="http://schemas.microsoft.com/office/drawing/2014/main" id="{4F76BBEA-834C-4D3B-B0B0-B9FCB54A73E1}"/>
              </a:ext>
            </a:extLst>
          </p:cNvPr>
          <p:cNvSpPr txBox="1">
            <a:spLocks/>
          </p:cNvSpPr>
          <p:nvPr/>
        </p:nvSpPr>
        <p:spPr>
          <a:xfrm>
            <a:off x="1055594" y="1775012"/>
            <a:ext cx="7821706" cy="3353120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 defTabSz="914447">
              <a:spcBef>
                <a:spcPts val="0"/>
              </a:spcBef>
              <a:buClr>
                <a:srgbClr val="B0E900"/>
              </a:buClr>
              <a:buFont typeface="Wingdings 3" panose="05040102010807070707" pitchFamily="18" charset="2"/>
              <a:buChar char="}"/>
              <a:defRPr/>
            </a:pPr>
            <a:r>
              <a:rPr lang="en-US" sz="1800" b="1" dirty="0">
                <a:latin typeface="Calibri"/>
                <a:sym typeface="Helvetica Neue"/>
              </a:rPr>
              <a:t>Main objective:</a:t>
            </a:r>
          </a:p>
          <a:p>
            <a:pPr marL="0" indent="0" defTabSz="914447">
              <a:spcBef>
                <a:spcPts val="0"/>
              </a:spcBef>
              <a:buClr>
                <a:srgbClr val="B0E900"/>
              </a:buClr>
              <a:buFont typeface="Arial" pitchFamily="34" charset="0"/>
              <a:buNone/>
              <a:defRPr/>
            </a:pPr>
            <a:r>
              <a:rPr lang="pl-PL" sz="1800" dirty="0">
                <a:latin typeface="Calibri"/>
                <a:sym typeface="Helvetica Neue"/>
              </a:rPr>
              <a:t>     </a:t>
            </a:r>
            <a:r>
              <a:rPr lang="en-US" sz="1800" dirty="0">
                <a:latin typeface="Calibri"/>
                <a:sym typeface="Helvetica Neue"/>
              </a:rPr>
              <a:t>Improvement of health literacy in communities by implementing public</a:t>
            </a:r>
            <a:r>
              <a:rPr lang="pl-PL" sz="1800" dirty="0">
                <a:latin typeface="Calibri"/>
                <a:sym typeface="Helvetica Neue"/>
              </a:rPr>
              <a:t> </a:t>
            </a:r>
            <a:r>
              <a:rPr lang="en-US" sz="1800" dirty="0">
                <a:latin typeface="Calibri"/>
                <a:sym typeface="Helvetica Neue"/>
              </a:rPr>
              <a:t>health </a:t>
            </a:r>
            <a:r>
              <a:rPr lang="pl-PL" sz="1800" dirty="0">
                <a:latin typeface="Calibri"/>
                <a:sym typeface="Helvetica Neue"/>
              </a:rPr>
              <a:t>  </a:t>
            </a:r>
          </a:p>
          <a:p>
            <a:pPr marL="0" indent="0" defTabSz="914447">
              <a:spcBef>
                <a:spcPts val="0"/>
              </a:spcBef>
              <a:buClr>
                <a:srgbClr val="B0E900"/>
              </a:buClr>
              <a:buFont typeface="Arial" pitchFamily="34" charset="0"/>
              <a:buNone/>
              <a:defRPr/>
            </a:pPr>
            <a:r>
              <a:rPr lang="pl-PL" sz="1800" dirty="0">
                <a:latin typeface="Calibri"/>
                <a:sym typeface="Helvetica Neue"/>
              </a:rPr>
              <a:t>     </a:t>
            </a:r>
            <a:r>
              <a:rPr lang="en-US" sz="1800" dirty="0">
                <a:latin typeface="Calibri"/>
                <a:sym typeface="Helvetica Neue"/>
              </a:rPr>
              <a:t>interventions tailored to their specific needs.</a:t>
            </a:r>
            <a:endParaRPr lang="pl-PL" sz="1800" dirty="0">
              <a:latin typeface="Calibri"/>
              <a:sym typeface="Helvetica Neue"/>
            </a:endParaRPr>
          </a:p>
          <a:p>
            <a:pPr marL="0" indent="0" defTabSz="914447">
              <a:spcBef>
                <a:spcPts val="0"/>
              </a:spcBef>
              <a:buClr>
                <a:srgbClr val="B0E900"/>
              </a:buClr>
              <a:buFont typeface="Arial" pitchFamily="34" charset="0"/>
              <a:buNone/>
              <a:defRPr/>
            </a:pPr>
            <a:endParaRPr lang="en-US" sz="1800" dirty="0">
              <a:latin typeface="Calibri"/>
              <a:sym typeface="Helvetica Neue"/>
            </a:endParaRPr>
          </a:p>
          <a:p>
            <a:pPr marL="285750" indent="-285750" defTabSz="914447">
              <a:spcBef>
                <a:spcPts val="0"/>
              </a:spcBef>
              <a:buClr>
                <a:srgbClr val="B0E900"/>
              </a:buClr>
              <a:buFont typeface="Wingdings 3" panose="05040102010807070707" pitchFamily="18" charset="2"/>
              <a:buChar char="}"/>
              <a:defRPr/>
            </a:pPr>
            <a:r>
              <a:rPr lang="en-US" sz="1800" b="1" dirty="0"/>
              <a:t>Specific objectives: </a:t>
            </a:r>
          </a:p>
          <a:p>
            <a:pPr marL="0" indent="0" defTabSz="914447">
              <a:spcBef>
                <a:spcPts val="0"/>
              </a:spcBef>
              <a:buClr>
                <a:srgbClr val="B0E900"/>
              </a:buClr>
              <a:buFont typeface="Arial" pitchFamily="34" charset="0"/>
              <a:buNone/>
              <a:defRPr/>
            </a:pPr>
            <a:r>
              <a:rPr lang="pl-PL" sz="1800" dirty="0"/>
              <a:t>     </a:t>
            </a:r>
            <a:r>
              <a:rPr lang="en-US" sz="1800" dirty="0"/>
              <a:t>1.</a:t>
            </a:r>
            <a:r>
              <a:rPr lang="pl-PL" sz="1800" dirty="0"/>
              <a:t> </a:t>
            </a:r>
            <a:r>
              <a:rPr lang="en-US" sz="1800" dirty="0"/>
              <a:t>Working out diagnostic tools measuring level of health literacy in</a:t>
            </a:r>
            <a:r>
              <a:rPr lang="pl-PL" sz="1800" dirty="0"/>
              <a:t> </a:t>
            </a:r>
            <a:r>
              <a:rPr lang="en-US" sz="1800" dirty="0"/>
              <a:t>different social groups</a:t>
            </a:r>
            <a:r>
              <a:rPr lang="pl-PL" sz="1800" dirty="0"/>
              <a:t>;</a:t>
            </a:r>
          </a:p>
          <a:p>
            <a:pPr marL="0" indent="0" defTabSz="914447">
              <a:spcBef>
                <a:spcPts val="0"/>
              </a:spcBef>
              <a:buClr>
                <a:srgbClr val="B0E900"/>
              </a:buClr>
              <a:buFont typeface="Arial" pitchFamily="34" charset="0"/>
              <a:buNone/>
              <a:defRPr/>
            </a:pPr>
            <a:endParaRPr lang="en-US" sz="1000" dirty="0"/>
          </a:p>
          <a:p>
            <a:pPr marL="0" indent="0" defTabSz="914447">
              <a:spcBef>
                <a:spcPts val="0"/>
              </a:spcBef>
              <a:buClr>
                <a:srgbClr val="B0E900"/>
              </a:buClr>
              <a:buFont typeface="Arial" pitchFamily="34" charset="0"/>
              <a:buNone/>
              <a:defRPr/>
            </a:pPr>
            <a:r>
              <a:rPr lang="pl-PL" sz="1800" dirty="0"/>
              <a:t>     </a:t>
            </a:r>
            <a:r>
              <a:rPr lang="en-US" sz="1800" dirty="0"/>
              <a:t>2.</a:t>
            </a:r>
            <a:r>
              <a:rPr lang="pl-PL" sz="1800" dirty="0"/>
              <a:t> </a:t>
            </a:r>
            <a:r>
              <a:rPr lang="en-US" sz="1800" dirty="0"/>
              <a:t>Provide recommendations for improving health literacy </a:t>
            </a:r>
            <a:r>
              <a:rPr lang="pl-PL" sz="1800" dirty="0" err="1"/>
              <a:t>at</a:t>
            </a:r>
            <a:r>
              <a:rPr lang="pl-PL" sz="1800" dirty="0"/>
              <a:t> the</a:t>
            </a:r>
            <a:r>
              <a:rPr lang="en-US" sz="1800" dirty="0"/>
              <a:t> regional level</a:t>
            </a:r>
            <a:r>
              <a:rPr lang="pl-PL" sz="1800" dirty="0"/>
              <a:t>       </a:t>
            </a:r>
            <a:r>
              <a:rPr lang="en-US" sz="1800" dirty="0"/>
              <a:t>through health education interventions</a:t>
            </a:r>
            <a:r>
              <a:rPr lang="pl-PL" sz="1800" dirty="0"/>
              <a:t>.</a:t>
            </a:r>
            <a:endParaRPr lang="en-US" sz="1800" dirty="0"/>
          </a:p>
          <a:p>
            <a:pPr marL="285750" indent="-285750" defTabSz="914447">
              <a:spcBef>
                <a:spcPts val="0"/>
              </a:spcBef>
              <a:buClr>
                <a:srgbClr val="B0E900"/>
              </a:buClr>
              <a:buFont typeface="Wingdings 3" panose="05040102010807070707" pitchFamily="18" charset="2"/>
              <a:buChar char="}"/>
              <a:defRPr/>
            </a:pPr>
            <a:endParaRPr lang="en-US" sz="1800" dirty="0"/>
          </a:p>
          <a:p>
            <a:pPr marL="0" indent="0" defTabSz="914447">
              <a:spcBef>
                <a:spcPts val="0"/>
              </a:spcBef>
              <a:buClr>
                <a:srgbClr val="B0E900"/>
              </a:buClr>
              <a:buFont typeface="Arial" pitchFamily="34" charset="0"/>
              <a:buNone/>
              <a:defRPr/>
            </a:pP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21173614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7CB7559D-09F7-49C0-B368-E2228A32F5BD}"/>
              </a:ext>
            </a:extLst>
          </p:cNvPr>
          <p:cNvSpPr txBox="1">
            <a:spLocks/>
          </p:cNvSpPr>
          <p:nvPr/>
        </p:nvSpPr>
        <p:spPr bwMode="auto">
          <a:xfrm>
            <a:off x="1485900" y="210576"/>
            <a:ext cx="6172200" cy="34604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>
              <a:spcBef>
                <a:spcPct val="20000"/>
              </a:spcBef>
              <a:buClr>
                <a:schemeClr val="accent1"/>
              </a:buClr>
              <a:buFont typeface="Arial" charset="0"/>
              <a:buNone/>
            </a:pPr>
            <a:endParaRPr lang="pl-PL" altLang="pl-PL" sz="2200" b="1" dirty="0">
              <a:solidFill>
                <a:srgbClr val="C00000"/>
              </a:solidFill>
            </a:endParaRPr>
          </a:p>
          <a:p>
            <a:pPr algn="ctr" eaLnBrk="1" hangingPunct="1">
              <a:spcBef>
                <a:spcPct val="20000"/>
              </a:spcBef>
              <a:buClr>
                <a:schemeClr val="accent1"/>
              </a:buClr>
              <a:buFont typeface="Arial" charset="0"/>
              <a:buNone/>
            </a:pPr>
            <a:r>
              <a:rPr lang="en-GB" altLang="pl-PL" sz="2200" b="1" dirty="0">
                <a:solidFill>
                  <a:srgbClr val="C00000"/>
                </a:solidFill>
              </a:rPr>
              <a:t>STRATEGIC OBJECTIVE OF THE NATIONAL HEALTH PROGRAMME FOR THE YEARS 20</a:t>
            </a:r>
            <a:r>
              <a:rPr lang="pl-PL" altLang="pl-PL" sz="2200" b="1" dirty="0">
                <a:solidFill>
                  <a:srgbClr val="C00000"/>
                </a:solidFill>
              </a:rPr>
              <a:t>21</a:t>
            </a:r>
            <a:r>
              <a:rPr lang="en-GB" altLang="pl-PL" sz="2200" b="1" dirty="0">
                <a:solidFill>
                  <a:srgbClr val="C00000"/>
                </a:solidFill>
              </a:rPr>
              <a:t>-20</a:t>
            </a:r>
            <a:r>
              <a:rPr lang="pl-PL" altLang="pl-PL" sz="2200" b="1" dirty="0">
                <a:solidFill>
                  <a:srgbClr val="C00000"/>
                </a:solidFill>
              </a:rPr>
              <a:t>25</a:t>
            </a:r>
            <a:endParaRPr lang="en-GB" altLang="pl-PL" sz="2200" b="1" dirty="0">
              <a:solidFill>
                <a:srgbClr val="C00000"/>
              </a:solidFill>
            </a:endParaRPr>
          </a:p>
          <a:p>
            <a:pPr eaLnBrk="1" hangingPunct="1">
              <a:spcBef>
                <a:spcPct val="20000"/>
              </a:spcBef>
              <a:buClr>
                <a:schemeClr val="accent1"/>
              </a:buClr>
              <a:buFont typeface="Arial" charset="0"/>
              <a:buNone/>
            </a:pPr>
            <a:endParaRPr lang="en-GB" altLang="pl-PL" sz="2200" dirty="0">
              <a:solidFill>
                <a:srgbClr val="C00000"/>
              </a:solidFill>
            </a:endParaRPr>
          </a:p>
          <a:p>
            <a:pPr algn="ctr" eaLnBrk="1" hangingPunct="1">
              <a:spcBef>
                <a:spcPct val="20000"/>
              </a:spcBef>
              <a:buClr>
                <a:schemeClr val="accent1"/>
              </a:buClr>
              <a:buFont typeface="Arial" charset="0"/>
              <a:buNone/>
            </a:pPr>
            <a:r>
              <a:rPr lang="pl-PL" altLang="pl-PL" sz="2200" b="1" dirty="0">
                <a:solidFill>
                  <a:srgbClr val="C00000"/>
                </a:solidFill>
              </a:rPr>
              <a:t>I</a:t>
            </a:r>
            <a:r>
              <a:rPr lang="en-US" altLang="pl-PL" sz="2200" b="1" dirty="0" err="1">
                <a:solidFill>
                  <a:srgbClr val="C00000"/>
                </a:solidFill>
              </a:rPr>
              <a:t>ncreasing</a:t>
            </a:r>
            <a:r>
              <a:rPr lang="en-US" altLang="pl-PL" sz="2200" b="1" dirty="0">
                <a:solidFill>
                  <a:srgbClr val="C00000"/>
                </a:solidFill>
              </a:rPr>
              <a:t> </a:t>
            </a:r>
            <a:r>
              <a:rPr lang="pl-PL" altLang="pl-PL" sz="2200" b="1" dirty="0" err="1">
                <a:solidFill>
                  <a:srgbClr val="C00000"/>
                </a:solidFill>
              </a:rPr>
              <a:t>healthy</a:t>
            </a:r>
            <a:r>
              <a:rPr lang="pl-PL" altLang="pl-PL" sz="2200" b="1" dirty="0">
                <a:solidFill>
                  <a:srgbClr val="C00000"/>
                </a:solidFill>
              </a:rPr>
              <a:t> </a:t>
            </a:r>
            <a:r>
              <a:rPr lang="en-US" altLang="pl-PL" sz="2200" b="1" dirty="0">
                <a:solidFill>
                  <a:srgbClr val="C00000"/>
                </a:solidFill>
              </a:rPr>
              <a:t>life</a:t>
            </a:r>
            <a:r>
              <a:rPr lang="pl-PL" altLang="pl-PL" sz="2200" b="1" dirty="0">
                <a:solidFill>
                  <a:srgbClr val="C00000"/>
                </a:solidFill>
              </a:rPr>
              <a:t> </a:t>
            </a:r>
            <a:r>
              <a:rPr lang="pl-PL" altLang="pl-PL" sz="2200" b="1" dirty="0" err="1">
                <a:solidFill>
                  <a:srgbClr val="C00000"/>
                </a:solidFill>
              </a:rPr>
              <a:t>years</a:t>
            </a:r>
            <a:r>
              <a:rPr lang="en-US" altLang="pl-PL" sz="2200" b="1" dirty="0">
                <a:solidFill>
                  <a:srgbClr val="C00000"/>
                </a:solidFill>
              </a:rPr>
              <a:t> and reducing social inequalities in health</a:t>
            </a:r>
            <a:endParaRPr lang="en-GB" altLang="pl-PL" sz="2200" b="1" dirty="0">
              <a:solidFill>
                <a:srgbClr val="C00000"/>
              </a:solidFill>
            </a:endParaRPr>
          </a:p>
          <a:p>
            <a:pPr eaLnBrk="1" hangingPunct="1">
              <a:spcBef>
                <a:spcPct val="20000"/>
              </a:spcBef>
              <a:buClr>
                <a:schemeClr val="accent1"/>
              </a:buClr>
              <a:buFont typeface="Arial" charset="0"/>
              <a:buNone/>
            </a:pPr>
            <a:endParaRPr lang="en-GB" altLang="pl-PL" sz="22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98117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H:\stary2_4\nowy_a\ses_educ\Inequalities_wyklad\Mapy\pow_szary.png">
            <a:extLst>
              <a:ext uri="{FF2B5EF4-FFF2-40B4-BE49-F238E27FC236}">
                <a16:creationId xmlns:a16="http://schemas.microsoft.com/office/drawing/2014/main" id="{9D891647-6AE6-4211-9A15-0CE16D1C147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195" y="0"/>
            <a:ext cx="4993473" cy="45720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Prostokąt 6">
            <a:extLst>
              <a:ext uri="{FF2B5EF4-FFF2-40B4-BE49-F238E27FC236}">
                <a16:creationId xmlns:a16="http://schemas.microsoft.com/office/drawing/2014/main" id="{48AF8FAD-DF2C-4A64-99E3-6C7F1865AF14}"/>
              </a:ext>
            </a:extLst>
          </p:cNvPr>
          <p:cNvSpPr/>
          <p:nvPr/>
        </p:nvSpPr>
        <p:spPr>
          <a:xfrm>
            <a:off x="2629816" y="1758187"/>
            <a:ext cx="4576888" cy="16681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457200" fontAlgn="base">
              <a:spcBef>
                <a:spcPct val="20000"/>
              </a:spcBef>
              <a:spcAft>
                <a:spcPct val="0"/>
              </a:spcAft>
              <a:buClr>
                <a:srgbClr val="4F81BD"/>
              </a:buClr>
            </a:pPr>
            <a:r>
              <a:rPr lang="en-US" altLang="pl-PL" sz="32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Health Inequalities Across Poland</a:t>
            </a:r>
          </a:p>
          <a:p>
            <a:pPr algn="ctr" defTabSz="457200" fontAlgn="base">
              <a:spcBef>
                <a:spcPct val="20000"/>
              </a:spcBef>
              <a:spcAft>
                <a:spcPct val="0"/>
              </a:spcAft>
              <a:buClr>
                <a:srgbClr val="4F81BD"/>
              </a:buClr>
              <a:buFont typeface="Arial" charset="0"/>
              <a:buNone/>
            </a:pPr>
            <a:endParaRPr lang="en-GB" altLang="pl-PL" sz="32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444802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az 1">
            <a:extLst>
              <a:ext uri="{FF2B5EF4-FFF2-40B4-BE49-F238E27FC236}">
                <a16:creationId xmlns:a16="http://schemas.microsoft.com/office/drawing/2014/main" id="{C01A477D-D64A-4BB5-88BF-BCCA8A34D90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07573" y="0"/>
            <a:ext cx="7110287" cy="44106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813031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>
            <a:extLst>
              <a:ext uri="{FF2B5EF4-FFF2-40B4-BE49-F238E27FC236}">
                <a16:creationId xmlns:a16="http://schemas.microsoft.com/office/drawing/2014/main" id="{AFF39603-22B9-4699-9CD6-5425EB54267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72492" y="679280"/>
            <a:ext cx="6395217" cy="4174074"/>
          </a:xfrm>
          <a:prstGeom prst="rect">
            <a:avLst/>
          </a:prstGeom>
        </p:spPr>
      </p:pic>
      <p:sp>
        <p:nvSpPr>
          <p:cNvPr id="4" name="pole tekstowe 3">
            <a:extLst>
              <a:ext uri="{FF2B5EF4-FFF2-40B4-BE49-F238E27FC236}">
                <a16:creationId xmlns:a16="http://schemas.microsoft.com/office/drawing/2014/main" id="{023982E3-AECB-4195-BA14-F4F6474354E4}"/>
              </a:ext>
            </a:extLst>
          </p:cNvPr>
          <p:cNvSpPr txBox="1"/>
          <p:nvPr/>
        </p:nvSpPr>
        <p:spPr>
          <a:xfrm>
            <a:off x="1672493" y="156060"/>
            <a:ext cx="6442808" cy="5297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1400" b="1" dirty="0" err="1">
                <a:solidFill>
                  <a:srgbClr val="0070C0"/>
                </a:solidFill>
              </a:rPr>
              <a:t>Correlation</a:t>
            </a:r>
            <a:r>
              <a:rPr lang="pl-PL" sz="1400" b="1" dirty="0">
                <a:solidFill>
                  <a:srgbClr val="0070C0"/>
                </a:solidFill>
              </a:rPr>
              <a:t> of </a:t>
            </a:r>
            <a:r>
              <a:rPr lang="pl-PL" sz="1400" b="1" dirty="0" err="1">
                <a:solidFill>
                  <a:srgbClr val="0070C0"/>
                </a:solidFill>
              </a:rPr>
              <a:t>males</a:t>
            </a:r>
            <a:r>
              <a:rPr lang="pl-PL" sz="1400" b="1" dirty="0">
                <a:solidFill>
                  <a:srgbClr val="0070C0"/>
                </a:solidFill>
              </a:rPr>
              <a:t> life </a:t>
            </a:r>
            <a:r>
              <a:rPr lang="pl-PL" sz="1400" b="1" dirty="0" err="1">
                <a:solidFill>
                  <a:srgbClr val="0070C0"/>
                </a:solidFill>
              </a:rPr>
              <a:t>expectancy</a:t>
            </a:r>
            <a:r>
              <a:rPr lang="pl-PL" sz="1400" b="1" dirty="0">
                <a:solidFill>
                  <a:srgbClr val="0070C0"/>
                </a:solidFill>
              </a:rPr>
              <a:t> </a:t>
            </a:r>
            <a:r>
              <a:rPr lang="pl-PL" sz="1400" b="1" dirty="0" err="1">
                <a:solidFill>
                  <a:srgbClr val="0070C0"/>
                </a:solidFill>
              </a:rPr>
              <a:t>at</a:t>
            </a:r>
            <a:r>
              <a:rPr lang="pl-PL" sz="1400" b="1" dirty="0">
                <a:solidFill>
                  <a:srgbClr val="0070C0"/>
                </a:solidFill>
              </a:rPr>
              <a:t> </a:t>
            </a:r>
            <a:r>
              <a:rPr lang="pl-PL" sz="1400" b="1" dirty="0" err="1">
                <a:solidFill>
                  <a:srgbClr val="0070C0"/>
                </a:solidFill>
              </a:rPr>
              <a:t>birth</a:t>
            </a:r>
            <a:r>
              <a:rPr lang="pl-PL" sz="1400" b="1" dirty="0">
                <a:solidFill>
                  <a:srgbClr val="0070C0"/>
                </a:solidFill>
              </a:rPr>
              <a:t> by poviats in 2001-2003 and 2016-2018 </a:t>
            </a:r>
            <a:r>
              <a:rPr lang="pl-PL" sz="1400" b="1" i="1" dirty="0">
                <a:solidFill>
                  <a:srgbClr val="0070C0"/>
                </a:solidFill>
              </a:rPr>
              <a:t>(NIPH NIH -  NRI 2020)</a:t>
            </a:r>
            <a:endParaRPr lang="pl-PL" sz="1400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838328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az 4">
            <a:extLst>
              <a:ext uri="{FF2B5EF4-FFF2-40B4-BE49-F238E27FC236}">
                <a16:creationId xmlns:a16="http://schemas.microsoft.com/office/drawing/2014/main" id="{870C1B3C-7676-42A0-933B-8D2483E85B3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40541" y="792896"/>
            <a:ext cx="6131859" cy="4002183"/>
          </a:xfrm>
          <a:prstGeom prst="rect">
            <a:avLst/>
          </a:prstGeom>
        </p:spPr>
      </p:pic>
      <p:sp>
        <p:nvSpPr>
          <p:cNvPr id="6" name="pole tekstowe 5">
            <a:extLst>
              <a:ext uri="{FF2B5EF4-FFF2-40B4-BE49-F238E27FC236}">
                <a16:creationId xmlns:a16="http://schemas.microsoft.com/office/drawing/2014/main" id="{50059E86-9332-4211-B98F-3DB1073142CA}"/>
              </a:ext>
            </a:extLst>
          </p:cNvPr>
          <p:cNvSpPr txBox="1"/>
          <p:nvPr/>
        </p:nvSpPr>
        <p:spPr>
          <a:xfrm>
            <a:off x="1672493" y="156060"/>
            <a:ext cx="64428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1400" b="1" dirty="0">
                <a:solidFill>
                  <a:srgbClr val="0070C0"/>
                </a:solidFill>
              </a:rPr>
              <a:t>Age-</a:t>
            </a:r>
            <a:r>
              <a:rPr lang="pl-PL" sz="1400" b="1" dirty="0" err="1">
                <a:solidFill>
                  <a:srgbClr val="0070C0"/>
                </a:solidFill>
              </a:rPr>
              <a:t>standardised</a:t>
            </a:r>
            <a:r>
              <a:rPr lang="pl-PL" sz="1400" b="1" dirty="0">
                <a:solidFill>
                  <a:srgbClr val="0070C0"/>
                </a:solidFill>
              </a:rPr>
              <a:t> </a:t>
            </a:r>
            <a:r>
              <a:rPr lang="pl-PL" sz="1400" b="1" dirty="0" err="1">
                <a:solidFill>
                  <a:srgbClr val="0070C0"/>
                </a:solidFill>
              </a:rPr>
              <a:t>death</a:t>
            </a:r>
            <a:r>
              <a:rPr lang="pl-PL" sz="1400" b="1" dirty="0">
                <a:solidFill>
                  <a:srgbClr val="0070C0"/>
                </a:solidFill>
              </a:rPr>
              <a:t> </a:t>
            </a:r>
            <a:r>
              <a:rPr lang="pl-PL" sz="1400" b="1" dirty="0" err="1">
                <a:solidFill>
                  <a:srgbClr val="0070C0"/>
                </a:solidFill>
              </a:rPr>
              <a:t>rates</a:t>
            </a:r>
            <a:r>
              <a:rPr lang="pl-PL" sz="1400" b="1" dirty="0">
                <a:solidFill>
                  <a:srgbClr val="0070C0"/>
                </a:solidFill>
              </a:rPr>
              <a:t> </a:t>
            </a:r>
            <a:r>
              <a:rPr lang="pl-PL" sz="1400" b="1" dirty="0" err="1">
                <a:solidFill>
                  <a:srgbClr val="0070C0"/>
                </a:solidFill>
              </a:rPr>
              <a:t>attributed</a:t>
            </a:r>
            <a:r>
              <a:rPr lang="pl-PL" sz="1400" b="1" dirty="0">
                <a:solidFill>
                  <a:srgbClr val="0070C0"/>
                </a:solidFill>
              </a:rPr>
              <a:t> to </a:t>
            </a:r>
            <a:r>
              <a:rPr lang="pl-PL" sz="1400" b="1" dirty="0" err="1">
                <a:solidFill>
                  <a:srgbClr val="0070C0"/>
                </a:solidFill>
              </a:rPr>
              <a:t>behavioral</a:t>
            </a:r>
            <a:r>
              <a:rPr lang="pl-PL" sz="1400" b="1" dirty="0">
                <a:solidFill>
                  <a:srgbClr val="0070C0"/>
                </a:solidFill>
              </a:rPr>
              <a:t> </a:t>
            </a:r>
            <a:r>
              <a:rPr lang="pl-PL" sz="1400" b="1" dirty="0" err="1">
                <a:solidFill>
                  <a:srgbClr val="0070C0"/>
                </a:solidFill>
              </a:rPr>
              <a:t>risk</a:t>
            </a:r>
            <a:r>
              <a:rPr lang="pl-PL" sz="1400" b="1" dirty="0">
                <a:solidFill>
                  <a:srgbClr val="0070C0"/>
                </a:solidFill>
              </a:rPr>
              <a:t> </a:t>
            </a:r>
            <a:r>
              <a:rPr lang="pl-PL" sz="1400" b="1" dirty="0" err="1">
                <a:solidFill>
                  <a:srgbClr val="0070C0"/>
                </a:solidFill>
              </a:rPr>
              <a:t>factors</a:t>
            </a:r>
            <a:r>
              <a:rPr lang="pl-PL" sz="1400" b="1" dirty="0">
                <a:solidFill>
                  <a:srgbClr val="0070C0"/>
                </a:solidFill>
              </a:rPr>
              <a:t> in Poland and </a:t>
            </a:r>
            <a:r>
              <a:rPr lang="pl-PL" sz="1400" b="1" dirty="0" err="1">
                <a:solidFill>
                  <a:srgbClr val="0070C0"/>
                </a:solidFill>
              </a:rPr>
              <a:t>average</a:t>
            </a:r>
            <a:r>
              <a:rPr lang="pl-PL" sz="1400" b="1" dirty="0">
                <a:solidFill>
                  <a:srgbClr val="0070C0"/>
                </a:solidFill>
              </a:rPr>
              <a:t> for EU </a:t>
            </a:r>
            <a:r>
              <a:rPr lang="pl-PL" sz="1400" b="1" dirty="0" err="1">
                <a:solidFill>
                  <a:srgbClr val="0070C0"/>
                </a:solidFill>
              </a:rPr>
              <a:t>countries</a:t>
            </a:r>
            <a:r>
              <a:rPr lang="pl-PL" sz="1400" b="1" dirty="0">
                <a:solidFill>
                  <a:srgbClr val="0070C0"/>
                </a:solidFill>
              </a:rPr>
              <a:t> </a:t>
            </a:r>
            <a:r>
              <a:rPr lang="pl-PL" sz="1400" b="1" i="1" dirty="0">
                <a:solidFill>
                  <a:srgbClr val="0070C0"/>
                </a:solidFill>
              </a:rPr>
              <a:t>(</a:t>
            </a:r>
            <a:r>
              <a:rPr lang="en-US" sz="1400" b="1" i="1" dirty="0">
                <a:solidFill>
                  <a:srgbClr val="0070C0"/>
                </a:solidFill>
              </a:rPr>
              <a:t>GBD Compare, GBD 2019 Study, IHME USA: 2020</a:t>
            </a:r>
            <a:r>
              <a:rPr lang="pl-PL" sz="1400" b="1" i="1" dirty="0">
                <a:solidFill>
                  <a:srgbClr val="0070C0"/>
                </a:solidFill>
              </a:rPr>
              <a:t>)</a:t>
            </a:r>
            <a:endParaRPr lang="pl-PL" sz="1400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721461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ole tekstowe 3">
            <a:extLst>
              <a:ext uri="{FF2B5EF4-FFF2-40B4-BE49-F238E27FC236}">
                <a16:creationId xmlns:a16="http://schemas.microsoft.com/office/drawing/2014/main" id="{023982E3-AECB-4195-BA14-F4F6474354E4}"/>
              </a:ext>
            </a:extLst>
          </p:cNvPr>
          <p:cNvSpPr txBox="1"/>
          <p:nvPr/>
        </p:nvSpPr>
        <p:spPr>
          <a:xfrm>
            <a:off x="1544491" y="136256"/>
            <a:ext cx="7399724" cy="5355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1400" b="1" dirty="0">
                <a:solidFill>
                  <a:srgbClr val="0070C0"/>
                </a:solidFill>
              </a:rPr>
              <a:t>P</a:t>
            </a:r>
            <a:r>
              <a:rPr lang="en-US" sz="1400" b="1" dirty="0" err="1">
                <a:solidFill>
                  <a:srgbClr val="0070C0"/>
                </a:solidFill>
              </a:rPr>
              <a:t>ercentage</a:t>
            </a:r>
            <a:r>
              <a:rPr lang="en-US" sz="1400" b="1" dirty="0">
                <a:solidFill>
                  <a:srgbClr val="0070C0"/>
                </a:solidFill>
              </a:rPr>
              <a:t> of </a:t>
            </a:r>
            <a:r>
              <a:rPr lang="pl-PL" sz="1400" b="1" dirty="0" err="1">
                <a:solidFill>
                  <a:srgbClr val="0070C0"/>
                </a:solidFill>
              </a:rPr>
              <a:t>Polish</a:t>
            </a:r>
            <a:r>
              <a:rPr lang="en-US" sz="1400" b="1" dirty="0">
                <a:solidFill>
                  <a:srgbClr val="0070C0"/>
                </a:solidFill>
              </a:rPr>
              <a:t> population </a:t>
            </a:r>
            <a:r>
              <a:rPr lang="pl-PL" sz="1400" b="1" dirty="0" err="1">
                <a:solidFill>
                  <a:srgbClr val="0070C0"/>
                </a:solidFill>
              </a:rPr>
              <a:t>aged</a:t>
            </a:r>
            <a:r>
              <a:rPr lang="pl-PL" sz="1400" b="1" dirty="0">
                <a:solidFill>
                  <a:srgbClr val="0070C0"/>
                </a:solidFill>
              </a:rPr>
              <a:t> 15+ </a:t>
            </a:r>
            <a:r>
              <a:rPr lang="en-US" sz="1400" b="1" dirty="0">
                <a:solidFill>
                  <a:srgbClr val="0070C0"/>
                </a:solidFill>
              </a:rPr>
              <a:t>eating fruit </a:t>
            </a:r>
            <a:r>
              <a:rPr lang="pl-PL" sz="1400" b="1" dirty="0">
                <a:solidFill>
                  <a:srgbClr val="0070C0"/>
                </a:solidFill>
              </a:rPr>
              <a:t>and </a:t>
            </a:r>
            <a:r>
              <a:rPr lang="pl-PL" sz="1400" b="1" dirty="0" err="1">
                <a:solidFill>
                  <a:srgbClr val="0070C0"/>
                </a:solidFill>
              </a:rPr>
              <a:t>vegetable</a:t>
            </a:r>
            <a:r>
              <a:rPr lang="pl-PL" sz="1400" b="1" dirty="0">
                <a:solidFill>
                  <a:srgbClr val="0070C0"/>
                </a:solidFill>
              </a:rPr>
              <a:t> </a:t>
            </a:r>
            <a:r>
              <a:rPr lang="en-US" sz="1400" b="1" dirty="0">
                <a:solidFill>
                  <a:srgbClr val="0070C0"/>
                </a:solidFill>
              </a:rPr>
              <a:t>less than 4 times a week</a:t>
            </a:r>
            <a:r>
              <a:rPr lang="pl-PL" sz="1400" b="1" dirty="0">
                <a:solidFill>
                  <a:srgbClr val="0070C0"/>
                </a:solidFill>
              </a:rPr>
              <a:t> by </a:t>
            </a:r>
            <a:r>
              <a:rPr lang="pl-PL" sz="1400" b="1" dirty="0" err="1">
                <a:solidFill>
                  <a:srgbClr val="0070C0"/>
                </a:solidFill>
              </a:rPr>
              <a:t>educationonal</a:t>
            </a:r>
            <a:r>
              <a:rPr lang="pl-PL" sz="1400" b="1" dirty="0">
                <a:solidFill>
                  <a:srgbClr val="0070C0"/>
                </a:solidFill>
              </a:rPr>
              <a:t> </a:t>
            </a:r>
            <a:r>
              <a:rPr lang="pl-PL" sz="1400" b="1" dirty="0" err="1">
                <a:solidFill>
                  <a:srgbClr val="0070C0"/>
                </a:solidFill>
              </a:rPr>
              <a:t>attainment</a:t>
            </a:r>
            <a:r>
              <a:rPr lang="pl-PL" sz="1400" b="1" dirty="0">
                <a:solidFill>
                  <a:srgbClr val="0070C0"/>
                </a:solidFill>
              </a:rPr>
              <a:t> </a:t>
            </a:r>
            <a:r>
              <a:rPr lang="pl-PL" sz="1400" b="1" dirty="0" err="1">
                <a:solidFill>
                  <a:srgbClr val="0070C0"/>
                </a:solidFill>
              </a:rPr>
              <a:t>level</a:t>
            </a:r>
            <a:r>
              <a:rPr lang="pl-PL" sz="1400" b="1" dirty="0">
                <a:solidFill>
                  <a:srgbClr val="0070C0"/>
                </a:solidFill>
              </a:rPr>
              <a:t> in 2014 and 2019 </a:t>
            </a:r>
            <a:r>
              <a:rPr lang="pl-PL" sz="1400" b="1" i="1" dirty="0">
                <a:solidFill>
                  <a:srgbClr val="0070C0"/>
                </a:solidFill>
              </a:rPr>
              <a:t>(data </a:t>
            </a:r>
            <a:r>
              <a:rPr lang="pl-PL" sz="1400" b="1" i="1" dirty="0" err="1">
                <a:solidFill>
                  <a:srgbClr val="0070C0"/>
                </a:solidFill>
              </a:rPr>
              <a:t>Statistics</a:t>
            </a:r>
            <a:r>
              <a:rPr lang="pl-PL" sz="1400" b="1" i="1" dirty="0">
                <a:solidFill>
                  <a:srgbClr val="0070C0"/>
                </a:solidFill>
              </a:rPr>
              <a:t> Poland)</a:t>
            </a:r>
          </a:p>
        </p:txBody>
      </p:sp>
      <p:pic>
        <p:nvPicPr>
          <p:cNvPr id="2" name="Obraz 1">
            <a:extLst>
              <a:ext uri="{FF2B5EF4-FFF2-40B4-BE49-F238E27FC236}">
                <a16:creationId xmlns:a16="http://schemas.microsoft.com/office/drawing/2014/main" id="{D9B3BBF7-1783-4ECA-8174-46442868D8E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6888" y="632096"/>
            <a:ext cx="6441141" cy="42040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398001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ole tekstowe 3">
            <a:extLst>
              <a:ext uri="{FF2B5EF4-FFF2-40B4-BE49-F238E27FC236}">
                <a16:creationId xmlns:a16="http://schemas.microsoft.com/office/drawing/2014/main" id="{023982E3-AECB-4195-BA14-F4F6474354E4}"/>
              </a:ext>
            </a:extLst>
          </p:cNvPr>
          <p:cNvSpPr txBox="1"/>
          <p:nvPr/>
        </p:nvSpPr>
        <p:spPr>
          <a:xfrm>
            <a:off x="1436914" y="136257"/>
            <a:ext cx="760912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1400" b="1" dirty="0">
                <a:solidFill>
                  <a:srgbClr val="0070C0"/>
                </a:solidFill>
              </a:rPr>
              <a:t>P</a:t>
            </a:r>
            <a:r>
              <a:rPr lang="en-US" sz="1400" b="1" dirty="0" err="1">
                <a:solidFill>
                  <a:srgbClr val="0070C0"/>
                </a:solidFill>
              </a:rPr>
              <a:t>ercentage</a:t>
            </a:r>
            <a:r>
              <a:rPr lang="en-US" sz="1400" b="1" dirty="0">
                <a:solidFill>
                  <a:srgbClr val="0070C0"/>
                </a:solidFill>
              </a:rPr>
              <a:t> of </a:t>
            </a:r>
            <a:r>
              <a:rPr lang="pl-PL" sz="1400" b="1" dirty="0" err="1">
                <a:solidFill>
                  <a:srgbClr val="0070C0"/>
                </a:solidFill>
              </a:rPr>
              <a:t>current</a:t>
            </a:r>
            <a:r>
              <a:rPr lang="pl-PL" sz="1400" b="1" dirty="0">
                <a:solidFill>
                  <a:srgbClr val="0070C0"/>
                </a:solidFill>
              </a:rPr>
              <a:t> </a:t>
            </a:r>
            <a:r>
              <a:rPr lang="pl-PL" sz="1400" b="1" dirty="0" err="1">
                <a:solidFill>
                  <a:srgbClr val="0070C0"/>
                </a:solidFill>
              </a:rPr>
              <a:t>daily</a:t>
            </a:r>
            <a:r>
              <a:rPr lang="pl-PL" sz="1400" b="1" dirty="0">
                <a:solidFill>
                  <a:srgbClr val="0070C0"/>
                </a:solidFill>
              </a:rPr>
              <a:t> </a:t>
            </a:r>
            <a:r>
              <a:rPr lang="pl-PL" sz="1400" b="1" dirty="0" err="1">
                <a:solidFill>
                  <a:srgbClr val="0070C0"/>
                </a:solidFill>
              </a:rPr>
              <a:t>smokers</a:t>
            </a:r>
            <a:r>
              <a:rPr lang="pl-PL" sz="1400" b="1" dirty="0">
                <a:solidFill>
                  <a:srgbClr val="0070C0"/>
                </a:solidFill>
              </a:rPr>
              <a:t> in </a:t>
            </a:r>
            <a:r>
              <a:rPr lang="pl-PL" sz="1400" b="1" dirty="0" err="1">
                <a:solidFill>
                  <a:srgbClr val="0070C0"/>
                </a:solidFill>
              </a:rPr>
              <a:t>Polish</a:t>
            </a:r>
            <a:r>
              <a:rPr lang="en-US" sz="1400" b="1" dirty="0">
                <a:solidFill>
                  <a:srgbClr val="0070C0"/>
                </a:solidFill>
              </a:rPr>
              <a:t> population </a:t>
            </a:r>
            <a:r>
              <a:rPr lang="pl-PL" sz="1400" b="1" dirty="0" err="1">
                <a:solidFill>
                  <a:srgbClr val="0070C0"/>
                </a:solidFill>
              </a:rPr>
              <a:t>aged</a:t>
            </a:r>
            <a:r>
              <a:rPr lang="pl-PL" sz="1400" b="1" dirty="0">
                <a:solidFill>
                  <a:srgbClr val="0070C0"/>
                </a:solidFill>
              </a:rPr>
              <a:t> 15+ by </a:t>
            </a:r>
            <a:r>
              <a:rPr lang="pl-PL" sz="1400" b="1" dirty="0" err="1">
                <a:solidFill>
                  <a:srgbClr val="0070C0"/>
                </a:solidFill>
              </a:rPr>
              <a:t>educationonal</a:t>
            </a:r>
            <a:r>
              <a:rPr lang="pl-PL" sz="1400" b="1" dirty="0">
                <a:solidFill>
                  <a:srgbClr val="0070C0"/>
                </a:solidFill>
              </a:rPr>
              <a:t> </a:t>
            </a:r>
            <a:r>
              <a:rPr lang="pl-PL" sz="1400" b="1" dirty="0" err="1">
                <a:solidFill>
                  <a:srgbClr val="0070C0"/>
                </a:solidFill>
              </a:rPr>
              <a:t>attainment</a:t>
            </a:r>
            <a:r>
              <a:rPr lang="pl-PL" sz="1400" b="1" dirty="0">
                <a:solidFill>
                  <a:srgbClr val="0070C0"/>
                </a:solidFill>
              </a:rPr>
              <a:t> </a:t>
            </a:r>
            <a:r>
              <a:rPr lang="pl-PL" sz="1400" b="1" dirty="0" err="1">
                <a:solidFill>
                  <a:srgbClr val="0070C0"/>
                </a:solidFill>
              </a:rPr>
              <a:t>level</a:t>
            </a:r>
            <a:r>
              <a:rPr lang="pl-PL" sz="1400" b="1" dirty="0">
                <a:solidFill>
                  <a:srgbClr val="0070C0"/>
                </a:solidFill>
              </a:rPr>
              <a:t> in 2014 and 2019 </a:t>
            </a:r>
            <a:r>
              <a:rPr lang="pl-PL" sz="1400" b="1" i="1" dirty="0">
                <a:solidFill>
                  <a:srgbClr val="0070C0"/>
                </a:solidFill>
              </a:rPr>
              <a:t>(data </a:t>
            </a:r>
            <a:r>
              <a:rPr lang="pl-PL" sz="1400" b="1" i="1" dirty="0" err="1">
                <a:solidFill>
                  <a:srgbClr val="0070C0"/>
                </a:solidFill>
              </a:rPr>
              <a:t>Statistics</a:t>
            </a:r>
            <a:r>
              <a:rPr lang="pl-PL" sz="1400" b="1" i="1" dirty="0">
                <a:solidFill>
                  <a:srgbClr val="0070C0"/>
                </a:solidFill>
              </a:rPr>
              <a:t> Poland)</a:t>
            </a:r>
          </a:p>
        </p:txBody>
      </p:sp>
      <p:pic>
        <p:nvPicPr>
          <p:cNvPr id="2" name="Obraz 1">
            <a:extLst>
              <a:ext uri="{FF2B5EF4-FFF2-40B4-BE49-F238E27FC236}">
                <a16:creationId xmlns:a16="http://schemas.microsoft.com/office/drawing/2014/main" id="{64ED3C74-0E43-4EC7-9343-7A8822F4187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99447" y="704847"/>
            <a:ext cx="6210222" cy="40559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422566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ole tekstowe 3">
            <a:extLst>
              <a:ext uri="{FF2B5EF4-FFF2-40B4-BE49-F238E27FC236}">
                <a16:creationId xmlns:a16="http://schemas.microsoft.com/office/drawing/2014/main" id="{023982E3-AECB-4195-BA14-F4F6474354E4}"/>
              </a:ext>
            </a:extLst>
          </p:cNvPr>
          <p:cNvSpPr txBox="1"/>
          <p:nvPr/>
        </p:nvSpPr>
        <p:spPr>
          <a:xfrm>
            <a:off x="1429230" y="136257"/>
            <a:ext cx="7616813" cy="7464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1400" b="1" dirty="0" err="1">
                <a:solidFill>
                  <a:srgbClr val="0070C0"/>
                </a:solidFill>
              </a:rPr>
              <a:t>Odds</a:t>
            </a:r>
            <a:r>
              <a:rPr lang="pl-PL" sz="1400" b="1" dirty="0">
                <a:solidFill>
                  <a:srgbClr val="0070C0"/>
                </a:solidFill>
              </a:rPr>
              <a:t> ratio of not </a:t>
            </a:r>
            <a:r>
              <a:rPr lang="pl-PL" sz="1400" b="1" dirty="0" err="1">
                <a:solidFill>
                  <a:srgbClr val="0070C0"/>
                </a:solidFill>
              </a:rPr>
              <a:t>undertaking</a:t>
            </a:r>
            <a:r>
              <a:rPr lang="pl-PL" sz="1400" b="1" dirty="0">
                <a:solidFill>
                  <a:srgbClr val="0070C0"/>
                </a:solidFill>
              </a:rPr>
              <a:t> </a:t>
            </a:r>
            <a:r>
              <a:rPr lang="pl-PL" sz="1400" b="1" dirty="0" err="1">
                <a:solidFill>
                  <a:srgbClr val="0070C0"/>
                </a:solidFill>
              </a:rPr>
              <a:t>preventable</a:t>
            </a:r>
            <a:r>
              <a:rPr lang="pl-PL" sz="1400" b="1" dirty="0">
                <a:solidFill>
                  <a:srgbClr val="0070C0"/>
                </a:solidFill>
              </a:rPr>
              <a:t> </a:t>
            </a:r>
            <a:r>
              <a:rPr lang="pl-PL" sz="1400" b="1" dirty="0" err="1">
                <a:solidFill>
                  <a:srgbClr val="0070C0"/>
                </a:solidFill>
              </a:rPr>
              <a:t>actions</a:t>
            </a:r>
            <a:r>
              <a:rPr lang="pl-PL" sz="1400" b="1" dirty="0">
                <a:solidFill>
                  <a:srgbClr val="0070C0"/>
                </a:solidFill>
              </a:rPr>
              <a:t> on one </a:t>
            </a:r>
            <a:r>
              <a:rPr lang="pl-PL" sz="1400" b="1" dirty="0" err="1">
                <a:solidFill>
                  <a:srgbClr val="0070C0"/>
                </a:solidFill>
              </a:rPr>
              <a:t>own</a:t>
            </a:r>
            <a:r>
              <a:rPr lang="pl-PL" sz="1400" b="1" dirty="0">
                <a:solidFill>
                  <a:srgbClr val="0070C0"/>
                </a:solidFill>
              </a:rPr>
              <a:t> </a:t>
            </a:r>
            <a:r>
              <a:rPr lang="pl-PL" sz="1400" b="1" dirty="0" err="1">
                <a:solidFill>
                  <a:srgbClr val="0070C0"/>
                </a:solidFill>
              </a:rPr>
              <a:t>initiative</a:t>
            </a:r>
            <a:r>
              <a:rPr lang="pl-PL" sz="1400" b="1" dirty="0">
                <a:solidFill>
                  <a:srgbClr val="0070C0"/>
                </a:solidFill>
              </a:rPr>
              <a:t> in the </a:t>
            </a:r>
            <a:r>
              <a:rPr lang="pl-PL" sz="1400" b="1" dirty="0" err="1">
                <a:solidFill>
                  <a:srgbClr val="0070C0"/>
                </a:solidFill>
              </a:rPr>
              <a:t>last</a:t>
            </a:r>
            <a:r>
              <a:rPr lang="pl-PL" sz="1400" b="1" dirty="0">
                <a:solidFill>
                  <a:srgbClr val="0070C0"/>
                </a:solidFill>
              </a:rPr>
              <a:t> 3 </a:t>
            </a:r>
            <a:r>
              <a:rPr lang="pl-PL" sz="1400" b="1" dirty="0" err="1">
                <a:solidFill>
                  <a:srgbClr val="0070C0"/>
                </a:solidFill>
              </a:rPr>
              <a:t>years</a:t>
            </a:r>
            <a:r>
              <a:rPr lang="pl-PL" sz="1400" b="1" dirty="0">
                <a:solidFill>
                  <a:srgbClr val="0070C0"/>
                </a:solidFill>
              </a:rPr>
              <a:t> – </a:t>
            </a:r>
            <a:r>
              <a:rPr lang="pl-PL" sz="1400" b="1" dirty="0" err="1">
                <a:solidFill>
                  <a:srgbClr val="0070C0"/>
                </a:solidFill>
              </a:rPr>
              <a:t>diagnostic</a:t>
            </a:r>
            <a:r>
              <a:rPr lang="pl-PL" sz="1400" b="1" dirty="0">
                <a:solidFill>
                  <a:srgbClr val="0070C0"/>
                </a:solidFill>
              </a:rPr>
              <a:t> </a:t>
            </a:r>
            <a:r>
              <a:rPr lang="pl-PL" sz="1400" b="1" dirty="0" err="1">
                <a:solidFill>
                  <a:srgbClr val="0070C0"/>
                </a:solidFill>
              </a:rPr>
              <a:t>laboratory</a:t>
            </a:r>
            <a:r>
              <a:rPr lang="pl-PL" sz="1400" b="1" dirty="0">
                <a:solidFill>
                  <a:srgbClr val="0070C0"/>
                </a:solidFill>
              </a:rPr>
              <a:t> </a:t>
            </a:r>
            <a:r>
              <a:rPr lang="pl-PL" sz="1400" b="1" dirty="0" err="1">
                <a:solidFill>
                  <a:srgbClr val="0070C0"/>
                </a:solidFill>
              </a:rPr>
              <a:t>tests</a:t>
            </a:r>
            <a:r>
              <a:rPr lang="pl-PL" sz="1400" b="1" dirty="0">
                <a:solidFill>
                  <a:srgbClr val="0070C0"/>
                </a:solidFill>
              </a:rPr>
              <a:t> (</a:t>
            </a:r>
            <a:r>
              <a:rPr lang="pl-PL" sz="1400" b="1" dirty="0" err="1">
                <a:solidFill>
                  <a:srgbClr val="0070C0"/>
                </a:solidFill>
              </a:rPr>
              <a:t>glucose</a:t>
            </a:r>
            <a:r>
              <a:rPr lang="pl-PL" sz="1400" b="1" dirty="0">
                <a:solidFill>
                  <a:srgbClr val="0070C0"/>
                </a:solidFill>
              </a:rPr>
              <a:t>, cholesterol, etc.) by place of </a:t>
            </a:r>
            <a:r>
              <a:rPr lang="pl-PL" sz="1400" b="1" dirty="0" err="1">
                <a:solidFill>
                  <a:srgbClr val="0070C0"/>
                </a:solidFill>
              </a:rPr>
              <a:t>residence</a:t>
            </a:r>
            <a:r>
              <a:rPr lang="pl-PL" sz="1400" b="1" dirty="0">
                <a:solidFill>
                  <a:srgbClr val="0070C0"/>
                </a:solidFill>
              </a:rPr>
              <a:t> and </a:t>
            </a:r>
            <a:r>
              <a:rPr lang="pl-PL" sz="1400" b="1" dirty="0" err="1">
                <a:solidFill>
                  <a:srgbClr val="0070C0"/>
                </a:solidFill>
              </a:rPr>
              <a:t>educational</a:t>
            </a:r>
            <a:r>
              <a:rPr lang="pl-PL" sz="1400" b="1" dirty="0">
                <a:solidFill>
                  <a:srgbClr val="0070C0"/>
                </a:solidFill>
              </a:rPr>
              <a:t> </a:t>
            </a:r>
            <a:r>
              <a:rPr lang="pl-PL" sz="1400" b="1" dirty="0" err="1">
                <a:solidFill>
                  <a:srgbClr val="0070C0"/>
                </a:solidFill>
              </a:rPr>
              <a:t>attainment</a:t>
            </a:r>
            <a:r>
              <a:rPr lang="pl-PL" sz="1400" b="1" dirty="0">
                <a:solidFill>
                  <a:srgbClr val="0070C0"/>
                </a:solidFill>
              </a:rPr>
              <a:t> </a:t>
            </a:r>
            <a:r>
              <a:rPr lang="pl-PL" sz="1400" b="1" dirty="0" err="1">
                <a:solidFill>
                  <a:srgbClr val="0070C0"/>
                </a:solidFill>
              </a:rPr>
              <a:t>level</a:t>
            </a:r>
            <a:r>
              <a:rPr lang="pl-PL" sz="1400" b="1" dirty="0">
                <a:solidFill>
                  <a:srgbClr val="0070C0"/>
                </a:solidFill>
              </a:rPr>
              <a:t> </a:t>
            </a:r>
            <a:r>
              <a:rPr lang="pl-PL" sz="1400" b="1" i="1" dirty="0">
                <a:solidFill>
                  <a:srgbClr val="0070C0"/>
                </a:solidFill>
              </a:rPr>
              <a:t>(NIPH NIH -  NRI 2018)</a:t>
            </a:r>
          </a:p>
        </p:txBody>
      </p:sp>
      <p:pic>
        <p:nvPicPr>
          <p:cNvPr id="2" name="Obraz 1">
            <a:extLst>
              <a:ext uri="{FF2B5EF4-FFF2-40B4-BE49-F238E27FC236}">
                <a16:creationId xmlns:a16="http://schemas.microsoft.com/office/drawing/2014/main" id="{DAC75C2A-2140-4328-A2E9-2AE65DAF594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5855" y="882745"/>
            <a:ext cx="6008915" cy="39245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3805990"/>
      </p:ext>
    </p:extLst>
  </p:cSld>
  <p:clrMapOvr>
    <a:masterClrMapping/>
  </p:clrMapOvr>
</p:sld>
</file>

<file path=ppt/theme/theme1.xml><?xml version="1.0" encoding="utf-8"?>
<a:theme xmlns:a="http://schemas.openxmlformats.org/drawingml/2006/main" name="SLAJD TYTUŁOWY">
  <a:themeElements>
    <a:clrScheme name="Pakiet 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Pakiet 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AGENDA">
  <a:themeElements>
    <a:clrScheme name="Pakiet 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Pakiet 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SLAJD TEKST ZDJĘCIE">
  <a:themeElements>
    <a:clrScheme name="Pakiet 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Pakiet 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1_SLAJD TEKST ZDJĘCIE">
  <a:themeElements>
    <a:clrScheme name="Pakiet 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Pakiet 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SLAJD TEKST">
  <a:themeElements>
    <a:clrScheme name="Pakiet 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Pakiet 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SLAJD KOŃCOWY">
  <a:themeElements>
    <a:clrScheme name="Pakiet 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Pakiet 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Pakiet 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Pakiet 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1435</TotalTime>
  <Words>380</Words>
  <Application>Microsoft Office PowerPoint</Application>
  <PresentationFormat>Pokaz na ekranie (16:9)</PresentationFormat>
  <Paragraphs>32</Paragraphs>
  <Slides>16</Slides>
  <Notes>1</Notes>
  <HiddenSlides>0</HiddenSlides>
  <MMClips>0</MMClips>
  <ScaleCrop>false</ScaleCrop>
  <HeadingPairs>
    <vt:vector size="6" baseType="variant">
      <vt:variant>
        <vt:lpstr>Używane czcionki</vt:lpstr>
      </vt:variant>
      <vt:variant>
        <vt:i4>3</vt:i4>
      </vt:variant>
      <vt:variant>
        <vt:lpstr>Motyw</vt:lpstr>
      </vt:variant>
      <vt:variant>
        <vt:i4>6</vt:i4>
      </vt:variant>
      <vt:variant>
        <vt:lpstr>Tytuły slajdów</vt:lpstr>
      </vt:variant>
      <vt:variant>
        <vt:i4>16</vt:i4>
      </vt:variant>
    </vt:vector>
  </HeadingPairs>
  <TitlesOfParts>
    <vt:vector size="25" baseType="lpstr">
      <vt:lpstr>Arial</vt:lpstr>
      <vt:lpstr>Calibri</vt:lpstr>
      <vt:lpstr>Wingdings 3</vt:lpstr>
      <vt:lpstr>SLAJD TYTUŁOWY</vt:lpstr>
      <vt:lpstr>AGENDA</vt:lpstr>
      <vt:lpstr>SLAJD TEKST ZDJĘCIE</vt:lpstr>
      <vt:lpstr>1_SLAJD TEKST ZDJĘCIE</vt:lpstr>
      <vt:lpstr>SLAJD TEKST</vt:lpstr>
      <vt:lpstr>SLAJD KOŃCOWY</vt:lpstr>
      <vt:lpstr>Social inequalities in health in Poland – tackling the problem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Prezentacja programu PowerPoint</dc:title>
  <dc:creator>Graficzny</dc:creator>
  <cp:lastModifiedBy>Bajor Edyta</cp:lastModifiedBy>
  <cp:revision>74</cp:revision>
  <dcterms:created xsi:type="dcterms:W3CDTF">2016-08-08T14:38:09Z</dcterms:created>
  <dcterms:modified xsi:type="dcterms:W3CDTF">2021-10-18T16:21:59Z</dcterms:modified>
</cp:coreProperties>
</file>